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notesMasterIdLst>
    <p:notesMasterId r:id="rId27"/>
  </p:notes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68" r:id="rId15"/>
    <p:sldId id="271" r:id="rId16"/>
    <p:sldId id="278" r:id="rId17"/>
    <p:sldId id="285" r:id="rId18"/>
    <p:sldId id="286" r:id="rId19"/>
    <p:sldId id="284" r:id="rId20"/>
    <p:sldId id="279" r:id="rId21"/>
    <p:sldId id="280" r:id="rId22"/>
    <p:sldId id="281" r:id="rId23"/>
    <p:sldId id="282" r:id="rId24"/>
    <p:sldId id="283"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snapToObjects="1">
      <p:cViewPr varScale="1">
        <p:scale>
          <a:sx n="113" d="100"/>
          <a:sy n="113"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ndy\Desktop\%23%20THe%20number%20of%20hotels%20in%20the%20data%20by%20stat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Average</a:t>
            </a:r>
            <a:r>
              <a:rPr lang="en-US" baseline="0" dirty="0"/>
              <a:t> </a:t>
            </a:r>
            <a:r>
              <a:rPr lang="en-US" dirty="0"/>
              <a:t>Room Price</a:t>
            </a:r>
          </a:p>
        </c:rich>
      </c:tx>
      <c:layout>
        <c:manualLayout>
          <c:xMode val="edge"/>
          <c:yMode val="edge"/>
          <c:x val="0.19572222222222224"/>
          <c:y val="4.166666666666666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6.3912073490813653E-2"/>
          <c:y val="0.19090296004666082"/>
          <c:w val="0.88539348206474189"/>
          <c:h val="0.72800087489063869"/>
        </c:manualLayout>
      </c:layout>
      <c:scatterChart>
        <c:scatterStyle val="lineMarker"/>
        <c:varyColors val="0"/>
        <c:ser>
          <c:idx val="0"/>
          <c:order val="0"/>
          <c:tx>
            <c:strRef>
              <c:f>'# THe number of hotels in the d'!$B$1</c:f>
              <c:strCache>
                <c:ptCount val="1"/>
                <c:pt idx="0">
                  <c:v>HavgRoomPrice</c:v>
                </c:pt>
              </c:strCache>
            </c:strRef>
          </c:tx>
          <c:spPr>
            <a:ln w="25400" cap="rnd">
              <a:noFill/>
              <a:round/>
            </a:ln>
            <a:effectLst/>
          </c:spPr>
          <c:marker>
            <c:symbol val="circle"/>
            <c:size val="5"/>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w="9525">
                <a:solidFill>
                  <a:schemeClr val="accent1"/>
                </a:solidFill>
                <a:round/>
              </a:ln>
              <a:effectLst/>
            </c:spPr>
          </c:marker>
          <c:xVal>
            <c:numRef>
              <c:f>'# THe number of hotels in the d'!$A$2:$A$201</c:f>
              <c:numCache>
                <c:formatCode>General</c:formatCode>
                <c:ptCount val="200"/>
                <c:pt idx="0">
                  <c:v>2</c:v>
                </c:pt>
                <c:pt idx="1">
                  <c:v>2</c:v>
                </c:pt>
                <c:pt idx="2">
                  <c:v>2</c:v>
                </c:pt>
                <c:pt idx="3">
                  <c:v>2</c:v>
                </c:pt>
                <c:pt idx="4">
                  <c:v>2</c:v>
                </c:pt>
                <c:pt idx="5">
                  <c:v>2.5</c:v>
                </c:pt>
                <c:pt idx="6">
                  <c:v>2.5</c:v>
                </c:pt>
                <c:pt idx="7">
                  <c:v>2.5</c:v>
                </c:pt>
                <c:pt idx="8">
                  <c:v>2.5</c:v>
                </c:pt>
                <c:pt idx="9">
                  <c:v>3</c:v>
                </c:pt>
                <c:pt idx="10">
                  <c:v>3</c:v>
                </c:pt>
                <c:pt idx="11">
                  <c:v>3</c:v>
                </c:pt>
                <c:pt idx="12">
                  <c:v>3</c:v>
                </c:pt>
                <c:pt idx="13">
                  <c:v>3</c:v>
                </c:pt>
                <c:pt idx="14">
                  <c:v>3</c:v>
                </c:pt>
                <c:pt idx="15">
                  <c:v>3</c:v>
                </c:pt>
                <c:pt idx="16">
                  <c:v>3</c:v>
                </c:pt>
                <c:pt idx="17">
                  <c:v>3</c:v>
                </c:pt>
                <c:pt idx="18">
                  <c:v>3</c:v>
                </c:pt>
                <c:pt idx="19">
                  <c:v>3.5</c:v>
                </c:pt>
                <c:pt idx="20">
                  <c:v>3.5</c:v>
                </c:pt>
                <c:pt idx="21">
                  <c:v>3.5</c:v>
                </c:pt>
                <c:pt idx="22">
                  <c:v>3.5</c:v>
                </c:pt>
                <c:pt idx="23">
                  <c:v>3.5</c:v>
                </c:pt>
                <c:pt idx="24">
                  <c:v>3.5</c:v>
                </c:pt>
                <c:pt idx="25">
                  <c:v>3.5</c:v>
                </c:pt>
                <c:pt idx="26">
                  <c:v>3.5</c:v>
                </c:pt>
                <c:pt idx="27">
                  <c:v>3.5</c:v>
                </c:pt>
                <c:pt idx="28">
                  <c:v>3.5</c:v>
                </c:pt>
                <c:pt idx="29">
                  <c:v>3.5</c:v>
                </c:pt>
                <c:pt idx="30">
                  <c:v>3.5</c:v>
                </c:pt>
                <c:pt idx="31">
                  <c:v>3.5</c:v>
                </c:pt>
                <c:pt idx="32">
                  <c:v>3.5</c:v>
                </c:pt>
                <c:pt idx="33">
                  <c:v>3.5</c:v>
                </c:pt>
                <c:pt idx="34">
                  <c:v>3.5</c:v>
                </c:pt>
                <c:pt idx="35">
                  <c:v>3.5</c:v>
                </c:pt>
                <c:pt idx="36">
                  <c:v>3.5</c:v>
                </c:pt>
                <c:pt idx="37">
                  <c:v>3.5</c:v>
                </c:pt>
                <c:pt idx="38">
                  <c:v>3.5</c:v>
                </c:pt>
                <c:pt idx="39">
                  <c:v>3.5</c:v>
                </c:pt>
                <c:pt idx="40">
                  <c:v>3.5</c:v>
                </c:pt>
                <c:pt idx="41">
                  <c:v>3.5</c:v>
                </c:pt>
                <c:pt idx="42">
                  <c:v>3.5</c:v>
                </c:pt>
                <c:pt idx="43">
                  <c:v>3.5</c:v>
                </c:pt>
                <c:pt idx="44">
                  <c:v>3.5</c:v>
                </c:pt>
                <c:pt idx="45">
                  <c:v>3.5</c:v>
                </c:pt>
                <c:pt idx="46">
                  <c:v>3.5</c:v>
                </c:pt>
                <c:pt idx="47">
                  <c:v>3.5</c:v>
                </c:pt>
                <c:pt idx="48">
                  <c:v>3.5</c:v>
                </c:pt>
                <c:pt idx="49">
                  <c:v>3.5</c:v>
                </c:pt>
                <c:pt idx="50">
                  <c:v>3.5</c:v>
                </c:pt>
                <c:pt idx="51">
                  <c:v>3.5</c:v>
                </c:pt>
                <c:pt idx="52">
                  <c:v>3.5</c:v>
                </c:pt>
                <c:pt idx="53">
                  <c:v>3.5</c:v>
                </c:pt>
                <c:pt idx="54">
                  <c:v>3.5</c:v>
                </c:pt>
                <c:pt idx="55">
                  <c:v>3.5</c:v>
                </c:pt>
                <c:pt idx="56">
                  <c:v>3.5</c:v>
                </c:pt>
                <c:pt idx="57">
                  <c:v>3.5</c:v>
                </c:pt>
                <c:pt idx="58">
                  <c:v>3.5</c:v>
                </c:pt>
                <c:pt idx="59">
                  <c:v>3.5</c:v>
                </c:pt>
                <c:pt idx="60">
                  <c:v>3.5</c:v>
                </c:pt>
                <c:pt idx="61">
                  <c:v>4</c:v>
                </c:pt>
                <c:pt idx="62">
                  <c:v>4</c:v>
                </c:pt>
                <c:pt idx="63">
                  <c:v>4</c:v>
                </c:pt>
                <c:pt idx="64">
                  <c:v>4</c:v>
                </c:pt>
                <c:pt idx="65">
                  <c:v>4</c:v>
                </c:pt>
                <c:pt idx="66">
                  <c:v>4</c:v>
                </c:pt>
                <c:pt idx="67">
                  <c:v>4</c:v>
                </c:pt>
                <c:pt idx="68">
                  <c:v>4</c:v>
                </c:pt>
                <c:pt idx="69">
                  <c:v>4</c:v>
                </c:pt>
                <c:pt idx="70">
                  <c:v>4</c:v>
                </c:pt>
                <c:pt idx="71">
                  <c:v>4</c:v>
                </c:pt>
                <c:pt idx="72">
                  <c:v>4</c:v>
                </c:pt>
                <c:pt idx="73">
                  <c:v>4</c:v>
                </c:pt>
                <c:pt idx="74">
                  <c:v>4</c:v>
                </c:pt>
                <c:pt idx="75">
                  <c:v>4</c:v>
                </c:pt>
                <c:pt idx="76">
                  <c:v>4</c:v>
                </c:pt>
                <c:pt idx="77">
                  <c:v>4</c:v>
                </c:pt>
                <c:pt idx="78">
                  <c:v>4</c:v>
                </c:pt>
                <c:pt idx="79">
                  <c:v>4</c:v>
                </c:pt>
                <c:pt idx="80">
                  <c:v>4</c:v>
                </c:pt>
                <c:pt idx="81">
                  <c:v>4</c:v>
                </c:pt>
                <c:pt idx="82">
                  <c:v>4</c:v>
                </c:pt>
                <c:pt idx="83">
                  <c:v>4</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4</c:v>
                </c:pt>
                <c:pt idx="125">
                  <c:v>4</c:v>
                </c:pt>
                <c:pt idx="126">
                  <c:v>4</c:v>
                </c:pt>
                <c:pt idx="127">
                  <c:v>4</c:v>
                </c:pt>
                <c:pt idx="128">
                  <c:v>4</c:v>
                </c:pt>
                <c:pt idx="129">
                  <c:v>4</c:v>
                </c:pt>
                <c:pt idx="130">
                  <c:v>4</c:v>
                </c:pt>
                <c:pt idx="131">
                  <c:v>4</c:v>
                </c:pt>
                <c:pt idx="132">
                  <c:v>4</c:v>
                </c:pt>
                <c:pt idx="133">
                  <c:v>4</c:v>
                </c:pt>
                <c:pt idx="134">
                  <c:v>4</c:v>
                </c:pt>
                <c:pt idx="135">
                  <c:v>4</c:v>
                </c:pt>
                <c:pt idx="136">
                  <c:v>4</c:v>
                </c:pt>
                <c:pt idx="137">
                  <c:v>4</c:v>
                </c:pt>
                <c:pt idx="138">
                  <c:v>4</c:v>
                </c:pt>
                <c:pt idx="139">
                  <c:v>4</c:v>
                </c:pt>
                <c:pt idx="140">
                  <c:v>4</c:v>
                </c:pt>
                <c:pt idx="141">
                  <c:v>4</c:v>
                </c:pt>
                <c:pt idx="142">
                  <c:v>4</c:v>
                </c:pt>
                <c:pt idx="143">
                  <c:v>4</c:v>
                </c:pt>
                <c:pt idx="144">
                  <c:v>4</c:v>
                </c:pt>
                <c:pt idx="145">
                  <c:v>4</c:v>
                </c:pt>
                <c:pt idx="146">
                  <c:v>4</c:v>
                </c:pt>
                <c:pt idx="147">
                  <c:v>4</c:v>
                </c:pt>
                <c:pt idx="148">
                  <c:v>4</c:v>
                </c:pt>
                <c:pt idx="149">
                  <c:v>4</c:v>
                </c:pt>
                <c:pt idx="150">
                  <c:v>4</c:v>
                </c:pt>
                <c:pt idx="151">
                  <c:v>4</c:v>
                </c:pt>
                <c:pt idx="152">
                  <c:v>4</c:v>
                </c:pt>
                <c:pt idx="153">
                  <c:v>4</c:v>
                </c:pt>
                <c:pt idx="154">
                  <c:v>4</c:v>
                </c:pt>
                <c:pt idx="155">
                  <c:v>4</c:v>
                </c:pt>
                <c:pt idx="156">
                  <c:v>4</c:v>
                </c:pt>
                <c:pt idx="157">
                  <c:v>4.5</c:v>
                </c:pt>
                <c:pt idx="158">
                  <c:v>4.5</c:v>
                </c:pt>
                <c:pt idx="159">
                  <c:v>4.5</c:v>
                </c:pt>
                <c:pt idx="160">
                  <c:v>4.5</c:v>
                </c:pt>
                <c:pt idx="161">
                  <c:v>4.5</c:v>
                </c:pt>
                <c:pt idx="162">
                  <c:v>4.5</c:v>
                </c:pt>
                <c:pt idx="163">
                  <c:v>4.5</c:v>
                </c:pt>
                <c:pt idx="164">
                  <c:v>4.5</c:v>
                </c:pt>
                <c:pt idx="165">
                  <c:v>4.5</c:v>
                </c:pt>
                <c:pt idx="166">
                  <c:v>4.5</c:v>
                </c:pt>
                <c:pt idx="167">
                  <c:v>4.5</c:v>
                </c:pt>
                <c:pt idx="168">
                  <c:v>4.5</c:v>
                </c:pt>
                <c:pt idx="169">
                  <c:v>4.5</c:v>
                </c:pt>
                <c:pt idx="170">
                  <c:v>4.5</c:v>
                </c:pt>
                <c:pt idx="171">
                  <c:v>4.5</c:v>
                </c:pt>
                <c:pt idx="172">
                  <c:v>4.5</c:v>
                </c:pt>
                <c:pt idx="173">
                  <c:v>4.5</c:v>
                </c:pt>
                <c:pt idx="174">
                  <c:v>4.5</c:v>
                </c:pt>
                <c:pt idx="175">
                  <c:v>4.5</c:v>
                </c:pt>
                <c:pt idx="176">
                  <c:v>4.5</c:v>
                </c:pt>
                <c:pt idx="177">
                  <c:v>4.5</c:v>
                </c:pt>
                <c:pt idx="178">
                  <c:v>4.5</c:v>
                </c:pt>
                <c:pt idx="179">
                  <c:v>4.5</c:v>
                </c:pt>
                <c:pt idx="180">
                  <c:v>4.5</c:v>
                </c:pt>
                <c:pt idx="181">
                  <c:v>4.5</c:v>
                </c:pt>
                <c:pt idx="182">
                  <c:v>4.5</c:v>
                </c:pt>
                <c:pt idx="183">
                  <c:v>4.5</c:v>
                </c:pt>
                <c:pt idx="184">
                  <c:v>4.5</c:v>
                </c:pt>
                <c:pt idx="185">
                  <c:v>4.5</c:v>
                </c:pt>
                <c:pt idx="186">
                  <c:v>4.5</c:v>
                </c:pt>
                <c:pt idx="187">
                  <c:v>4.5</c:v>
                </c:pt>
                <c:pt idx="188">
                  <c:v>4.5</c:v>
                </c:pt>
                <c:pt idx="189">
                  <c:v>4.5</c:v>
                </c:pt>
                <c:pt idx="190">
                  <c:v>4.5</c:v>
                </c:pt>
                <c:pt idx="191">
                  <c:v>4.5</c:v>
                </c:pt>
                <c:pt idx="192">
                  <c:v>4.5</c:v>
                </c:pt>
                <c:pt idx="193">
                  <c:v>4.5</c:v>
                </c:pt>
                <c:pt idx="194">
                  <c:v>4.5</c:v>
                </c:pt>
                <c:pt idx="195">
                  <c:v>4.5</c:v>
                </c:pt>
                <c:pt idx="196">
                  <c:v>4.5</c:v>
                </c:pt>
                <c:pt idx="197">
                  <c:v>4.5</c:v>
                </c:pt>
                <c:pt idx="198">
                  <c:v>5</c:v>
                </c:pt>
                <c:pt idx="199">
                  <c:v>5</c:v>
                </c:pt>
              </c:numCache>
            </c:numRef>
          </c:xVal>
          <c:yVal>
            <c:numRef>
              <c:f>'# THe number of hotels in the d'!$B$2:$B$201</c:f>
              <c:numCache>
                <c:formatCode>General</c:formatCode>
                <c:ptCount val="200"/>
                <c:pt idx="0">
                  <c:v>90.5</c:v>
                </c:pt>
                <c:pt idx="1">
                  <c:v>88.25</c:v>
                </c:pt>
                <c:pt idx="2">
                  <c:v>74</c:v>
                </c:pt>
                <c:pt idx="3">
                  <c:v>112.75</c:v>
                </c:pt>
                <c:pt idx="4">
                  <c:v>102</c:v>
                </c:pt>
                <c:pt idx="5">
                  <c:v>72.75</c:v>
                </c:pt>
                <c:pt idx="6">
                  <c:v>111.25</c:v>
                </c:pt>
                <c:pt idx="7">
                  <c:v>86.75</c:v>
                </c:pt>
                <c:pt idx="8">
                  <c:v>58</c:v>
                </c:pt>
                <c:pt idx="9">
                  <c:v>99.75</c:v>
                </c:pt>
                <c:pt idx="10">
                  <c:v>56.75</c:v>
                </c:pt>
                <c:pt idx="11">
                  <c:v>77.25</c:v>
                </c:pt>
                <c:pt idx="12">
                  <c:v>100.75</c:v>
                </c:pt>
                <c:pt idx="13">
                  <c:v>74.75</c:v>
                </c:pt>
                <c:pt idx="14">
                  <c:v>78</c:v>
                </c:pt>
                <c:pt idx="15">
                  <c:v>85.25</c:v>
                </c:pt>
                <c:pt idx="16">
                  <c:v>103.75</c:v>
                </c:pt>
                <c:pt idx="17">
                  <c:v>92.5</c:v>
                </c:pt>
                <c:pt idx="18">
                  <c:v>91.25</c:v>
                </c:pt>
                <c:pt idx="19">
                  <c:v>58.5</c:v>
                </c:pt>
                <c:pt idx="20">
                  <c:v>93</c:v>
                </c:pt>
                <c:pt idx="21">
                  <c:v>134.25</c:v>
                </c:pt>
                <c:pt idx="22">
                  <c:v>108.25</c:v>
                </c:pt>
                <c:pt idx="23">
                  <c:v>100.5</c:v>
                </c:pt>
                <c:pt idx="24">
                  <c:v>116.75</c:v>
                </c:pt>
                <c:pt idx="25">
                  <c:v>108.5</c:v>
                </c:pt>
                <c:pt idx="26">
                  <c:v>98.75</c:v>
                </c:pt>
                <c:pt idx="27">
                  <c:v>78.5</c:v>
                </c:pt>
                <c:pt idx="28">
                  <c:v>124</c:v>
                </c:pt>
                <c:pt idx="29">
                  <c:v>115.75</c:v>
                </c:pt>
                <c:pt idx="30">
                  <c:v>129</c:v>
                </c:pt>
                <c:pt idx="31">
                  <c:v>144.5</c:v>
                </c:pt>
                <c:pt idx="32">
                  <c:v>175.25</c:v>
                </c:pt>
                <c:pt idx="33">
                  <c:v>96.5</c:v>
                </c:pt>
                <c:pt idx="34">
                  <c:v>68</c:v>
                </c:pt>
                <c:pt idx="35">
                  <c:v>140.5</c:v>
                </c:pt>
                <c:pt idx="36">
                  <c:v>102.25</c:v>
                </c:pt>
                <c:pt idx="37">
                  <c:v>143</c:v>
                </c:pt>
                <c:pt idx="38">
                  <c:v>84.5</c:v>
                </c:pt>
                <c:pt idx="39">
                  <c:v>138.75</c:v>
                </c:pt>
                <c:pt idx="40">
                  <c:v>89.25</c:v>
                </c:pt>
                <c:pt idx="41">
                  <c:v>55.25</c:v>
                </c:pt>
                <c:pt idx="42">
                  <c:v>69.25</c:v>
                </c:pt>
                <c:pt idx="43">
                  <c:v>93</c:v>
                </c:pt>
                <c:pt idx="44">
                  <c:v>108.75</c:v>
                </c:pt>
                <c:pt idx="45">
                  <c:v>143</c:v>
                </c:pt>
                <c:pt idx="46">
                  <c:v>76.5</c:v>
                </c:pt>
                <c:pt idx="47">
                  <c:v>139.75</c:v>
                </c:pt>
                <c:pt idx="48">
                  <c:v>122.25</c:v>
                </c:pt>
                <c:pt idx="49">
                  <c:v>111.25</c:v>
                </c:pt>
                <c:pt idx="50">
                  <c:v>113</c:v>
                </c:pt>
                <c:pt idx="51">
                  <c:v>96.75</c:v>
                </c:pt>
                <c:pt idx="52">
                  <c:v>127.5</c:v>
                </c:pt>
                <c:pt idx="53">
                  <c:v>102.25</c:v>
                </c:pt>
                <c:pt idx="54">
                  <c:v>76.5</c:v>
                </c:pt>
                <c:pt idx="55">
                  <c:v>156.5</c:v>
                </c:pt>
                <c:pt idx="56">
                  <c:v>96</c:v>
                </c:pt>
                <c:pt idx="57">
                  <c:v>100.25</c:v>
                </c:pt>
                <c:pt idx="58">
                  <c:v>91.75</c:v>
                </c:pt>
                <c:pt idx="59">
                  <c:v>95.75</c:v>
                </c:pt>
                <c:pt idx="60">
                  <c:v>91.25</c:v>
                </c:pt>
                <c:pt idx="61">
                  <c:v>95.5</c:v>
                </c:pt>
                <c:pt idx="62">
                  <c:v>116.75</c:v>
                </c:pt>
                <c:pt idx="63">
                  <c:v>130</c:v>
                </c:pt>
                <c:pt idx="64">
                  <c:v>78.75</c:v>
                </c:pt>
                <c:pt idx="65">
                  <c:v>102.5</c:v>
                </c:pt>
                <c:pt idx="66">
                  <c:v>129</c:v>
                </c:pt>
                <c:pt idx="67">
                  <c:v>144.75</c:v>
                </c:pt>
                <c:pt idx="68">
                  <c:v>156.25</c:v>
                </c:pt>
                <c:pt idx="69">
                  <c:v>144</c:v>
                </c:pt>
                <c:pt idx="70">
                  <c:v>97.25</c:v>
                </c:pt>
                <c:pt idx="71">
                  <c:v>164.75</c:v>
                </c:pt>
                <c:pt idx="72">
                  <c:v>169</c:v>
                </c:pt>
                <c:pt idx="73">
                  <c:v>315.75</c:v>
                </c:pt>
                <c:pt idx="74">
                  <c:v>181.5</c:v>
                </c:pt>
                <c:pt idx="75">
                  <c:v>142.25</c:v>
                </c:pt>
                <c:pt idx="76">
                  <c:v>199.75</c:v>
                </c:pt>
                <c:pt idx="77">
                  <c:v>135.5</c:v>
                </c:pt>
                <c:pt idx="78">
                  <c:v>183.75</c:v>
                </c:pt>
                <c:pt idx="79">
                  <c:v>151.25</c:v>
                </c:pt>
                <c:pt idx="80">
                  <c:v>147</c:v>
                </c:pt>
                <c:pt idx="81">
                  <c:v>168.25</c:v>
                </c:pt>
                <c:pt idx="82">
                  <c:v>211.25</c:v>
                </c:pt>
                <c:pt idx="83">
                  <c:v>172.5</c:v>
                </c:pt>
                <c:pt idx="84">
                  <c:v>143.75</c:v>
                </c:pt>
                <c:pt idx="85">
                  <c:v>103.5</c:v>
                </c:pt>
                <c:pt idx="86">
                  <c:v>90.25</c:v>
                </c:pt>
                <c:pt idx="87">
                  <c:v>195.5</c:v>
                </c:pt>
                <c:pt idx="88">
                  <c:v>73</c:v>
                </c:pt>
                <c:pt idx="89">
                  <c:v>194.75</c:v>
                </c:pt>
                <c:pt idx="90">
                  <c:v>156.25</c:v>
                </c:pt>
                <c:pt idx="91">
                  <c:v>187.5</c:v>
                </c:pt>
                <c:pt idx="92">
                  <c:v>202.75</c:v>
                </c:pt>
                <c:pt idx="93">
                  <c:v>126.25</c:v>
                </c:pt>
                <c:pt idx="94">
                  <c:v>156.75</c:v>
                </c:pt>
                <c:pt idx="95">
                  <c:v>147.5</c:v>
                </c:pt>
                <c:pt idx="96">
                  <c:v>199.5</c:v>
                </c:pt>
                <c:pt idx="97">
                  <c:v>128.25</c:v>
                </c:pt>
                <c:pt idx="98">
                  <c:v>108.25</c:v>
                </c:pt>
                <c:pt idx="99">
                  <c:v>69</c:v>
                </c:pt>
                <c:pt idx="100">
                  <c:v>109.5</c:v>
                </c:pt>
                <c:pt idx="101">
                  <c:v>139</c:v>
                </c:pt>
                <c:pt idx="102">
                  <c:v>153.5</c:v>
                </c:pt>
                <c:pt idx="103">
                  <c:v>155.75</c:v>
                </c:pt>
                <c:pt idx="104">
                  <c:v>111.75</c:v>
                </c:pt>
                <c:pt idx="105">
                  <c:v>128.25</c:v>
                </c:pt>
                <c:pt idx="106">
                  <c:v>145</c:v>
                </c:pt>
                <c:pt idx="107">
                  <c:v>104.75</c:v>
                </c:pt>
                <c:pt idx="108">
                  <c:v>192.5</c:v>
                </c:pt>
                <c:pt idx="109">
                  <c:v>103.5</c:v>
                </c:pt>
                <c:pt idx="110">
                  <c:v>117</c:v>
                </c:pt>
                <c:pt idx="111">
                  <c:v>108.5</c:v>
                </c:pt>
                <c:pt idx="112">
                  <c:v>96.75</c:v>
                </c:pt>
                <c:pt idx="113">
                  <c:v>93</c:v>
                </c:pt>
                <c:pt idx="114">
                  <c:v>48.75</c:v>
                </c:pt>
                <c:pt idx="115">
                  <c:v>140.25</c:v>
                </c:pt>
                <c:pt idx="116">
                  <c:v>241</c:v>
                </c:pt>
                <c:pt idx="117">
                  <c:v>261.5</c:v>
                </c:pt>
                <c:pt idx="118">
                  <c:v>156</c:v>
                </c:pt>
                <c:pt idx="119">
                  <c:v>97.25</c:v>
                </c:pt>
                <c:pt idx="120">
                  <c:v>117</c:v>
                </c:pt>
                <c:pt idx="121">
                  <c:v>148.5</c:v>
                </c:pt>
                <c:pt idx="122">
                  <c:v>129</c:v>
                </c:pt>
                <c:pt idx="123">
                  <c:v>138</c:v>
                </c:pt>
                <c:pt idx="124">
                  <c:v>74</c:v>
                </c:pt>
                <c:pt idx="125">
                  <c:v>116.75</c:v>
                </c:pt>
                <c:pt idx="126">
                  <c:v>313</c:v>
                </c:pt>
                <c:pt idx="127">
                  <c:v>132</c:v>
                </c:pt>
                <c:pt idx="128">
                  <c:v>141</c:v>
                </c:pt>
                <c:pt idx="129">
                  <c:v>108.5</c:v>
                </c:pt>
                <c:pt idx="130">
                  <c:v>114</c:v>
                </c:pt>
                <c:pt idx="131">
                  <c:v>138.25</c:v>
                </c:pt>
                <c:pt idx="132">
                  <c:v>123.75</c:v>
                </c:pt>
                <c:pt idx="133">
                  <c:v>120.25</c:v>
                </c:pt>
                <c:pt idx="134">
                  <c:v>241</c:v>
                </c:pt>
                <c:pt idx="135">
                  <c:v>75.5</c:v>
                </c:pt>
                <c:pt idx="136">
                  <c:v>84.75</c:v>
                </c:pt>
                <c:pt idx="137">
                  <c:v>69.25</c:v>
                </c:pt>
                <c:pt idx="138">
                  <c:v>159.5</c:v>
                </c:pt>
                <c:pt idx="139">
                  <c:v>117</c:v>
                </c:pt>
                <c:pt idx="140">
                  <c:v>143.25</c:v>
                </c:pt>
                <c:pt idx="141">
                  <c:v>140</c:v>
                </c:pt>
                <c:pt idx="142">
                  <c:v>108</c:v>
                </c:pt>
                <c:pt idx="143">
                  <c:v>138</c:v>
                </c:pt>
                <c:pt idx="144">
                  <c:v>128.5</c:v>
                </c:pt>
                <c:pt idx="145">
                  <c:v>66.25</c:v>
                </c:pt>
                <c:pt idx="146">
                  <c:v>155.25</c:v>
                </c:pt>
                <c:pt idx="147">
                  <c:v>162.75</c:v>
                </c:pt>
                <c:pt idx="148">
                  <c:v>187.25</c:v>
                </c:pt>
                <c:pt idx="149">
                  <c:v>97.25</c:v>
                </c:pt>
                <c:pt idx="150">
                  <c:v>97.5</c:v>
                </c:pt>
                <c:pt idx="151">
                  <c:v>76.75</c:v>
                </c:pt>
                <c:pt idx="152">
                  <c:v>100.75</c:v>
                </c:pt>
                <c:pt idx="153">
                  <c:v>95.5</c:v>
                </c:pt>
                <c:pt idx="154">
                  <c:v>85.5</c:v>
                </c:pt>
                <c:pt idx="155">
                  <c:v>99</c:v>
                </c:pt>
                <c:pt idx="156">
                  <c:v>70.5</c:v>
                </c:pt>
                <c:pt idx="157">
                  <c:v>128.75</c:v>
                </c:pt>
                <c:pt idx="158">
                  <c:v>247.75</c:v>
                </c:pt>
                <c:pt idx="159">
                  <c:v>196</c:v>
                </c:pt>
                <c:pt idx="160">
                  <c:v>104.75</c:v>
                </c:pt>
                <c:pt idx="161">
                  <c:v>172</c:v>
                </c:pt>
                <c:pt idx="162">
                  <c:v>136</c:v>
                </c:pt>
                <c:pt idx="163">
                  <c:v>98</c:v>
                </c:pt>
                <c:pt idx="164">
                  <c:v>161.25</c:v>
                </c:pt>
                <c:pt idx="165">
                  <c:v>217</c:v>
                </c:pt>
                <c:pt idx="166">
                  <c:v>195</c:v>
                </c:pt>
                <c:pt idx="167">
                  <c:v>152.75</c:v>
                </c:pt>
                <c:pt idx="168">
                  <c:v>152.75</c:v>
                </c:pt>
                <c:pt idx="169">
                  <c:v>171.5</c:v>
                </c:pt>
                <c:pt idx="170">
                  <c:v>163.25</c:v>
                </c:pt>
                <c:pt idx="171">
                  <c:v>157.75</c:v>
                </c:pt>
                <c:pt idx="172">
                  <c:v>174.5</c:v>
                </c:pt>
                <c:pt idx="173">
                  <c:v>122.75</c:v>
                </c:pt>
                <c:pt idx="174">
                  <c:v>147.25</c:v>
                </c:pt>
                <c:pt idx="175">
                  <c:v>107.25</c:v>
                </c:pt>
                <c:pt idx="176">
                  <c:v>183.75</c:v>
                </c:pt>
                <c:pt idx="177">
                  <c:v>223.25</c:v>
                </c:pt>
                <c:pt idx="178">
                  <c:v>276</c:v>
                </c:pt>
                <c:pt idx="179">
                  <c:v>406.75</c:v>
                </c:pt>
                <c:pt idx="180">
                  <c:v>336.75</c:v>
                </c:pt>
                <c:pt idx="181">
                  <c:v>179.75</c:v>
                </c:pt>
                <c:pt idx="182">
                  <c:v>233.25</c:v>
                </c:pt>
                <c:pt idx="183">
                  <c:v>155.75</c:v>
                </c:pt>
                <c:pt idx="184">
                  <c:v>139.5</c:v>
                </c:pt>
                <c:pt idx="185">
                  <c:v>283.25</c:v>
                </c:pt>
                <c:pt idx="186">
                  <c:v>152.25</c:v>
                </c:pt>
                <c:pt idx="187">
                  <c:v>224.75</c:v>
                </c:pt>
                <c:pt idx="188">
                  <c:v>257.5</c:v>
                </c:pt>
                <c:pt idx="189">
                  <c:v>151.5</c:v>
                </c:pt>
                <c:pt idx="190">
                  <c:v>136</c:v>
                </c:pt>
                <c:pt idx="191">
                  <c:v>182.5</c:v>
                </c:pt>
                <c:pt idx="192">
                  <c:v>171.75</c:v>
                </c:pt>
                <c:pt idx="193">
                  <c:v>152.25</c:v>
                </c:pt>
                <c:pt idx="194">
                  <c:v>169.75</c:v>
                </c:pt>
                <c:pt idx="195">
                  <c:v>95</c:v>
                </c:pt>
                <c:pt idx="196">
                  <c:v>161.5</c:v>
                </c:pt>
                <c:pt idx="197">
                  <c:v>126.5</c:v>
                </c:pt>
                <c:pt idx="198">
                  <c:v>306.5</c:v>
                </c:pt>
                <c:pt idx="199">
                  <c:v>177</c:v>
                </c:pt>
              </c:numCache>
            </c:numRef>
          </c:yVal>
          <c:smooth val="0"/>
          <c:extLst>
            <c:ext xmlns:c16="http://schemas.microsoft.com/office/drawing/2014/chart" uri="{C3380CC4-5D6E-409C-BE32-E72D297353CC}">
              <c16:uniqueId val="{00000000-03F2-42CA-8292-8931F011F513}"/>
            </c:ext>
          </c:extLst>
        </c:ser>
        <c:dLbls>
          <c:showLegendKey val="0"/>
          <c:showVal val="0"/>
          <c:showCatName val="0"/>
          <c:showSerName val="0"/>
          <c:showPercent val="0"/>
          <c:showBubbleSize val="0"/>
        </c:dLbls>
        <c:axId val="1075380512"/>
        <c:axId val="1075927376"/>
      </c:scatterChart>
      <c:valAx>
        <c:axId val="107538051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75927376"/>
        <c:crosses val="autoZero"/>
        <c:crossBetween val="midCat"/>
      </c:valAx>
      <c:valAx>
        <c:axId val="107592737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75380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AF7725-A8B9-9447-91E1-C638E14B08C6}" type="datetimeFigureOut">
              <a:rPr lang="en-US" smtClean="0"/>
              <a:t>12/20/2017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62291-FDCA-1142-93FF-45FA53D6E268}" type="slidenum">
              <a:rPr lang="en-US" smtClean="0"/>
              <a:t>‹#›</a:t>
            </a:fld>
            <a:endParaRPr lang="en-US"/>
          </a:p>
        </p:txBody>
      </p:sp>
    </p:spTree>
    <p:extLst>
      <p:ext uri="{BB962C8B-B14F-4D97-AF65-F5344CB8AC3E}">
        <p14:creationId xmlns:p14="http://schemas.microsoft.com/office/powerpoint/2010/main" val="205350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062291-FDCA-1142-93FF-45FA53D6E268}" type="slidenum">
              <a:rPr lang="en-US" smtClean="0"/>
              <a:t>6</a:t>
            </a:fld>
            <a:endParaRPr lang="en-US"/>
          </a:p>
        </p:txBody>
      </p:sp>
    </p:spTree>
    <p:extLst>
      <p:ext uri="{BB962C8B-B14F-4D97-AF65-F5344CB8AC3E}">
        <p14:creationId xmlns:p14="http://schemas.microsoft.com/office/powerpoint/2010/main" val="1105029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062291-FDCA-1142-93FF-45FA53D6E268}" type="slidenum">
              <a:rPr lang="en-US" smtClean="0"/>
              <a:t>25</a:t>
            </a:fld>
            <a:endParaRPr lang="en-US"/>
          </a:p>
        </p:txBody>
      </p:sp>
    </p:spTree>
    <p:extLst>
      <p:ext uri="{BB962C8B-B14F-4D97-AF65-F5344CB8AC3E}">
        <p14:creationId xmlns:p14="http://schemas.microsoft.com/office/powerpoint/2010/main" val="479428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5B6958-253E-D34E-B306-DF794DE44B4E}" type="datetimeFigureOut">
              <a:rPr lang="en-US" smtClean="0"/>
              <a:t>12/20/2017</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74B7C99-0487-4249-95A5-CC97565D033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5B6958-253E-D34E-B306-DF794DE44B4E}"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B7C99-0487-4249-95A5-CC97565D033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5B6958-253E-D34E-B306-DF794DE44B4E}"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B7C99-0487-4249-95A5-CC97565D033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5B6958-253E-D34E-B306-DF794DE44B4E}"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B7C99-0487-4249-95A5-CC97565D033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5B6958-253E-D34E-B306-DF794DE44B4E}"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B7C99-0487-4249-95A5-CC97565D033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5B6958-253E-D34E-B306-DF794DE44B4E}"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B7C99-0487-4249-95A5-CC97565D033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5B6958-253E-D34E-B306-DF794DE44B4E}" type="datetimeFigureOut">
              <a:rPr lang="en-US" smtClean="0"/>
              <a:t>12/20/2017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4B7C99-0487-4249-95A5-CC97565D033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5B6958-253E-D34E-B306-DF794DE44B4E}" type="datetimeFigureOut">
              <a:rPr lang="en-US" smtClean="0"/>
              <a:t>12/20/2017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4B7C99-0487-4249-95A5-CC97565D033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5B6958-253E-D34E-B306-DF794DE44B4E}" type="datetimeFigureOut">
              <a:rPr lang="en-US" smtClean="0"/>
              <a:t>12/20/2017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4B7C99-0487-4249-95A5-CC97565D033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5B6958-253E-D34E-B306-DF794DE44B4E}"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B7C99-0487-4249-95A5-CC97565D033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95B6958-253E-D34E-B306-DF794DE44B4E}" type="datetimeFigureOut">
              <a:rPr lang="en-US" smtClean="0"/>
              <a:t>12/20/2017</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774B7C99-0487-4249-95A5-CC97565D033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95B6958-253E-D34E-B306-DF794DE44B4E}" type="datetimeFigureOut">
              <a:rPr lang="en-US" smtClean="0"/>
              <a:t>12/20/2017</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74B7C99-0487-4249-95A5-CC97565D033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85673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Hotel RATINGS AND Reviews</a:t>
            </a:r>
          </a:p>
        </p:txBody>
      </p:sp>
      <p:sp>
        <p:nvSpPr>
          <p:cNvPr id="3" name="Subtitle 2"/>
          <p:cNvSpPr>
            <a:spLocks noGrp="1"/>
          </p:cNvSpPr>
          <p:nvPr>
            <p:ph type="subTitle" idx="1"/>
          </p:nvPr>
        </p:nvSpPr>
        <p:spPr>
          <a:xfrm>
            <a:off x="8158162" y="3531204"/>
            <a:ext cx="2896689" cy="1923665"/>
          </a:xfrm>
        </p:spPr>
        <p:txBody>
          <a:bodyPr>
            <a:normAutofit fontScale="25000" lnSpcReduction="20000"/>
          </a:bodyPr>
          <a:lstStyle/>
          <a:p>
            <a:pPr algn="r"/>
            <a:r>
              <a:rPr lang="en-US" sz="6400" dirty="0"/>
              <a:t>Sandeep Gunda</a:t>
            </a:r>
          </a:p>
          <a:p>
            <a:pPr algn="r"/>
            <a:r>
              <a:rPr lang="en-US" sz="6400" dirty="0"/>
              <a:t> Lei Feng </a:t>
            </a:r>
          </a:p>
          <a:p>
            <a:pPr algn="r"/>
            <a:r>
              <a:rPr lang="en-US" sz="6400" dirty="0"/>
              <a:t>Mohit Savani</a:t>
            </a:r>
          </a:p>
          <a:p>
            <a:pPr algn="r"/>
            <a:r>
              <a:rPr lang="en-US" sz="6400" dirty="0"/>
              <a:t>Liying Wei</a:t>
            </a:r>
          </a:p>
          <a:p>
            <a:pPr algn="r"/>
            <a:r>
              <a:rPr lang="en-US" sz="6400" dirty="0"/>
              <a:t>Young Jae Woo</a:t>
            </a:r>
          </a:p>
          <a:p>
            <a:endParaRPr lang="en-US" dirty="0"/>
          </a:p>
        </p:txBody>
      </p:sp>
      <p:sp>
        <p:nvSpPr>
          <p:cNvPr id="4" name="TextBox 3"/>
          <p:cNvSpPr txBox="1"/>
          <p:nvPr/>
        </p:nvSpPr>
        <p:spPr>
          <a:xfrm>
            <a:off x="2428878" y="3571877"/>
            <a:ext cx="1871662" cy="369332"/>
          </a:xfrm>
          <a:prstGeom prst="rect">
            <a:avLst/>
          </a:prstGeom>
          <a:noFill/>
        </p:spPr>
        <p:txBody>
          <a:bodyPr wrap="square" rtlCol="0">
            <a:spAutoFit/>
          </a:bodyPr>
          <a:lstStyle/>
          <a:p>
            <a:r>
              <a:rPr lang="en-US"/>
              <a:t>MSA 8040 DBMS</a:t>
            </a:r>
          </a:p>
        </p:txBody>
      </p:sp>
    </p:spTree>
    <p:extLst>
      <p:ext uri="{BB962C8B-B14F-4D97-AF65-F5344CB8AC3E}">
        <p14:creationId xmlns:p14="http://schemas.microsoft.com/office/powerpoint/2010/main" val="988485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003" y="904535"/>
            <a:ext cx="9603275" cy="1049235"/>
          </a:xfrm>
        </p:spPr>
        <p:txBody>
          <a:bodyPr/>
          <a:lstStyle/>
          <a:p>
            <a:br>
              <a:rPr lang="en-US" dirty="0"/>
            </a:br>
            <a:r>
              <a:rPr lang="en-US" dirty="0"/>
              <a:t>Structured DATA</a:t>
            </a:r>
          </a:p>
        </p:txBody>
      </p:sp>
      <p:pic>
        <p:nvPicPr>
          <p:cNvPr id="5" name="Content Placeholder 4"/>
          <p:cNvPicPr>
            <a:picLocks noGrp="1" noChangeAspect="1"/>
          </p:cNvPicPr>
          <p:nvPr>
            <p:ph idx="1"/>
          </p:nvPr>
        </p:nvPicPr>
        <p:blipFill>
          <a:blip r:embed="rId2"/>
          <a:stretch>
            <a:fillRect/>
          </a:stretch>
        </p:blipFill>
        <p:spPr>
          <a:xfrm>
            <a:off x="1451579" y="2339345"/>
            <a:ext cx="5842000" cy="1079500"/>
          </a:xfrm>
          <a:prstGeom prst="rect">
            <a:avLst/>
          </a:prstGeom>
        </p:spPr>
      </p:pic>
      <p:sp>
        <p:nvSpPr>
          <p:cNvPr id="6" name="TextBox 5"/>
          <p:cNvSpPr txBox="1"/>
          <p:nvPr/>
        </p:nvSpPr>
        <p:spPr>
          <a:xfrm>
            <a:off x="1545021" y="1970013"/>
            <a:ext cx="1031308" cy="369332"/>
          </a:xfrm>
          <a:prstGeom prst="rect">
            <a:avLst/>
          </a:prstGeom>
          <a:noFill/>
        </p:spPr>
        <p:txBody>
          <a:bodyPr wrap="none" rtlCol="0">
            <a:spAutoFit/>
          </a:bodyPr>
          <a:lstStyle/>
          <a:p>
            <a:r>
              <a:rPr lang="en-US" dirty="0"/>
              <a:t>Query 1:</a:t>
            </a:r>
          </a:p>
        </p:txBody>
      </p:sp>
      <p:pic>
        <p:nvPicPr>
          <p:cNvPr id="7" name="Picture 6"/>
          <p:cNvPicPr>
            <a:picLocks noChangeAspect="1"/>
          </p:cNvPicPr>
          <p:nvPr/>
        </p:nvPicPr>
        <p:blipFill>
          <a:blip r:embed="rId3"/>
          <a:stretch>
            <a:fillRect/>
          </a:stretch>
        </p:blipFill>
        <p:spPr>
          <a:xfrm>
            <a:off x="1451579" y="3494013"/>
            <a:ext cx="2070100" cy="2044700"/>
          </a:xfrm>
          <a:prstGeom prst="rect">
            <a:avLst/>
          </a:prstGeom>
        </p:spPr>
      </p:pic>
    </p:spTree>
    <p:extLst>
      <p:ext uri="{BB962C8B-B14F-4D97-AF65-F5344CB8AC3E}">
        <p14:creationId xmlns:p14="http://schemas.microsoft.com/office/powerpoint/2010/main" val="696531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7368" y="942647"/>
            <a:ext cx="7480300" cy="1104900"/>
          </a:xfrm>
          <a:prstGeom prst="rect">
            <a:avLst/>
          </a:prstGeom>
        </p:spPr>
      </p:pic>
      <p:sp>
        <p:nvSpPr>
          <p:cNvPr id="5" name="TextBox 4"/>
          <p:cNvSpPr txBox="1"/>
          <p:nvPr/>
        </p:nvSpPr>
        <p:spPr>
          <a:xfrm>
            <a:off x="1357368" y="357351"/>
            <a:ext cx="1031308" cy="369332"/>
          </a:xfrm>
          <a:prstGeom prst="rect">
            <a:avLst/>
          </a:prstGeom>
          <a:noFill/>
        </p:spPr>
        <p:txBody>
          <a:bodyPr wrap="none" rtlCol="0">
            <a:spAutoFit/>
          </a:bodyPr>
          <a:lstStyle/>
          <a:p>
            <a:r>
              <a:rPr lang="en-US" dirty="0"/>
              <a:t>Query 2:</a:t>
            </a:r>
          </a:p>
        </p:txBody>
      </p:sp>
      <p:pic>
        <p:nvPicPr>
          <p:cNvPr id="6" name="Picture 5"/>
          <p:cNvPicPr>
            <a:picLocks noChangeAspect="1"/>
          </p:cNvPicPr>
          <p:nvPr/>
        </p:nvPicPr>
        <p:blipFill>
          <a:blip r:embed="rId3"/>
          <a:stretch>
            <a:fillRect/>
          </a:stretch>
        </p:blipFill>
        <p:spPr>
          <a:xfrm>
            <a:off x="1357368" y="2263511"/>
            <a:ext cx="3073400" cy="2336800"/>
          </a:xfrm>
          <a:prstGeom prst="rect">
            <a:avLst/>
          </a:prstGeom>
        </p:spPr>
      </p:pic>
    </p:spTree>
    <p:extLst>
      <p:ext uri="{BB962C8B-B14F-4D97-AF65-F5344CB8AC3E}">
        <p14:creationId xmlns:p14="http://schemas.microsoft.com/office/powerpoint/2010/main" val="1305477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29103" y="378372"/>
            <a:ext cx="1031308" cy="646331"/>
          </a:xfrm>
          <a:prstGeom prst="rect">
            <a:avLst/>
          </a:prstGeom>
          <a:noFill/>
        </p:spPr>
        <p:txBody>
          <a:bodyPr wrap="none" rtlCol="0">
            <a:spAutoFit/>
          </a:bodyPr>
          <a:lstStyle/>
          <a:p>
            <a:r>
              <a:rPr lang="en-US" dirty="0"/>
              <a:t>Query 3:</a:t>
            </a:r>
          </a:p>
          <a:p>
            <a:endParaRPr lang="en-US" dirty="0"/>
          </a:p>
        </p:txBody>
      </p:sp>
      <p:pic>
        <p:nvPicPr>
          <p:cNvPr id="7" name="Picture 6"/>
          <p:cNvPicPr>
            <a:picLocks noChangeAspect="1"/>
          </p:cNvPicPr>
          <p:nvPr/>
        </p:nvPicPr>
        <p:blipFill>
          <a:blip r:embed="rId2"/>
          <a:stretch>
            <a:fillRect/>
          </a:stretch>
        </p:blipFill>
        <p:spPr>
          <a:xfrm>
            <a:off x="1269343" y="1024703"/>
            <a:ext cx="9842500" cy="1752600"/>
          </a:xfrm>
          <a:prstGeom prst="rect">
            <a:avLst/>
          </a:prstGeom>
        </p:spPr>
      </p:pic>
      <p:pic>
        <p:nvPicPr>
          <p:cNvPr id="8" name="Picture 7"/>
          <p:cNvPicPr>
            <a:picLocks noChangeAspect="1"/>
          </p:cNvPicPr>
          <p:nvPr/>
        </p:nvPicPr>
        <p:blipFill>
          <a:blip r:embed="rId3"/>
          <a:stretch>
            <a:fillRect/>
          </a:stretch>
        </p:blipFill>
        <p:spPr>
          <a:xfrm>
            <a:off x="1269343" y="3112375"/>
            <a:ext cx="3733800" cy="2209800"/>
          </a:xfrm>
          <a:prstGeom prst="rect">
            <a:avLst/>
          </a:prstGeom>
        </p:spPr>
      </p:pic>
    </p:spTree>
    <p:extLst>
      <p:ext uri="{BB962C8B-B14F-4D97-AF65-F5344CB8AC3E}">
        <p14:creationId xmlns:p14="http://schemas.microsoft.com/office/powerpoint/2010/main" val="327988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1448" y="357352"/>
            <a:ext cx="1031308" cy="369332"/>
          </a:xfrm>
          <a:prstGeom prst="rect">
            <a:avLst/>
          </a:prstGeom>
          <a:noFill/>
        </p:spPr>
        <p:txBody>
          <a:bodyPr wrap="none" rtlCol="0">
            <a:spAutoFit/>
          </a:bodyPr>
          <a:lstStyle/>
          <a:p>
            <a:r>
              <a:rPr lang="en-US" dirty="0"/>
              <a:t>Query 4:</a:t>
            </a:r>
          </a:p>
        </p:txBody>
      </p:sp>
      <p:pic>
        <p:nvPicPr>
          <p:cNvPr id="5" name="Picture 4"/>
          <p:cNvPicPr>
            <a:picLocks noChangeAspect="1"/>
          </p:cNvPicPr>
          <p:nvPr/>
        </p:nvPicPr>
        <p:blipFill>
          <a:blip r:embed="rId2"/>
          <a:stretch>
            <a:fillRect/>
          </a:stretch>
        </p:blipFill>
        <p:spPr>
          <a:xfrm>
            <a:off x="0" y="1080042"/>
            <a:ext cx="12192000" cy="935214"/>
          </a:xfrm>
          <a:prstGeom prst="rect">
            <a:avLst/>
          </a:prstGeom>
        </p:spPr>
      </p:pic>
      <p:pic>
        <p:nvPicPr>
          <p:cNvPr id="6" name="Picture 5"/>
          <p:cNvPicPr>
            <a:picLocks noChangeAspect="1"/>
          </p:cNvPicPr>
          <p:nvPr/>
        </p:nvPicPr>
        <p:blipFill>
          <a:blip r:embed="rId3"/>
          <a:stretch>
            <a:fillRect/>
          </a:stretch>
        </p:blipFill>
        <p:spPr>
          <a:xfrm>
            <a:off x="1471448" y="2470807"/>
            <a:ext cx="2235200" cy="1727200"/>
          </a:xfrm>
          <a:prstGeom prst="rect">
            <a:avLst/>
          </a:prstGeom>
        </p:spPr>
      </p:pic>
    </p:spTree>
    <p:extLst>
      <p:ext uri="{BB962C8B-B14F-4D97-AF65-F5344CB8AC3E}">
        <p14:creationId xmlns:p14="http://schemas.microsoft.com/office/powerpoint/2010/main" val="2059025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8269" y="313840"/>
            <a:ext cx="1031308" cy="369332"/>
          </a:xfrm>
          <a:prstGeom prst="rect">
            <a:avLst/>
          </a:prstGeom>
          <a:noFill/>
        </p:spPr>
        <p:txBody>
          <a:bodyPr wrap="none" rtlCol="0">
            <a:spAutoFit/>
          </a:bodyPr>
          <a:lstStyle/>
          <a:p>
            <a:r>
              <a:rPr lang="en-US" dirty="0"/>
              <a:t>Query 5:</a:t>
            </a:r>
          </a:p>
        </p:txBody>
      </p:sp>
      <p:graphicFrame>
        <p:nvGraphicFramePr>
          <p:cNvPr id="7" name="Chart 6">
            <a:extLst>
              <a:ext uri="{FF2B5EF4-FFF2-40B4-BE49-F238E27FC236}">
                <a16:creationId xmlns:a16="http://schemas.microsoft.com/office/drawing/2014/main" id="{F55775B8-CA1F-475A-AAFC-35FD159A03DC}"/>
              </a:ext>
            </a:extLst>
          </p:cNvPr>
          <p:cNvGraphicFramePr>
            <a:graphicFrameLocks/>
          </p:cNvGraphicFramePr>
          <p:nvPr>
            <p:extLst>
              <p:ext uri="{D42A27DB-BD31-4B8C-83A1-F6EECF244321}">
                <p14:modId xmlns:p14="http://schemas.microsoft.com/office/powerpoint/2010/main" val="2712657548"/>
              </p:ext>
            </p:extLst>
          </p:nvPr>
        </p:nvGraphicFramePr>
        <p:xfrm>
          <a:off x="1447098"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9E46944C-84D8-403A-9B2F-2250C4A2ED0B}"/>
              </a:ext>
            </a:extLst>
          </p:cNvPr>
          <p:cNvPicPr>
            <a:picLocks noChangeAspect="1"/>
          </p:cNvPicPr>
          <p:nvPr/>
        </p:nvPicPr>
        <p:blipFill>
          <a:blip r:embed="rId3"/>
          <a:stretch>
            <a:fillRect/>
          </a:stretch>
        </p:blipFill>
        <p:spPr>
          <a:xfrm>
            <a:off x="1447098" y="683172"/>
            <a:ext cx="4239217" cy="1133633"/>
          </a:xfrm>
          <a:prstGeom prst="rect">
            <a:avLst/>
          </a:prstGeom>
        </p:spPr>
      </p:pic>
      <p:pic>
        <p:nvPicPr>
          <p:cNvPr id="10" name="Picture 9">
            <a:extLst>
              <a:ext uri="{FF2B5EF4-FFF2-40B4-BE49-F238E27FC236}">
                <a16:creationId xmlns:a16="http://schemas.microsoft.com/office/drawing/2014/main" id="{B2B2B8CF-D228-4C20-9E85-66F3EDC31317}"/>
              </a:ext>
            </a:extLst>
          </p:cNvPr>
          <p:cNvPicPr>
            <a:picLocks noChangeAspect="1"/>
          </p:cNvPicPr>
          <p:nvPr/>
        </p:nvPicPr>
        <p:blipFill>
          <a:blip r:embed="rId4"/>
          <a:stretch>
            <a:fillRect/>
          </a:stretch>
        </p:blipFill>
        <p:spPr>
          <a:xfrm>
            <a:off x="8133339" y="1891750"/>
            <a:ext cx="1952898" cy="3762900"/>
          </a:xfrm>
          <a:prstGeom prst="rect">
            <a:avLst/>
          </a:prstGeom>
        </p:spPr>
      </p:pic>
    </p:spTree>
    <p:extLst>
      <p:ext uri="{BB962C8B-B14F-4D97-AF65-F5344CB8AC3E}">
        <p14:creationId xmlns:p14="http://schemas.microsoft.com/office/powerpoint/2010/main" val="155048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003" y="904534"/>
            <a:ext cx="9603275" cy="1049235"/>
          </a:xfrm>
        </p:spPr>
        <p:txBody>
          <a:bodyPr/>
          <a:lstStyle/>
          <a:p>
            <a:br>
              <a:rPr lang="en-US" u="sng" dirty="0"/>
            </a:br>
            <a:r>
              <a:rPr lang="en-US" dirty="0"/>
              <a:t>Unstructured DATA</a:t>
            </a:r>
          </a:p>
        </p:txBody>
      </p:sp>
      <p:sp>
        <p:nvSpPr>
          <p:cNvPr id="3" name="Content Placeholder 2"/>
          <p:cNvSpPr>
            <a:spLocks noGrp="1"/>
          </p:cNvSpPr>
          <p:nvPr>
            <p:ph idx="1"/>
          </p:nvPr>
        </p:nvSpPr>
        <p:spPr/>
        <p:txBody>
          <a:bodyPr/>
          <a:lstStyle/>
          <a:p>
            <a:pPr>
              <a:lnSpc>
                <a:spcPct val="150000"/>
              </a:lnSpc>
              <a:spcBef>
                <a:spcPts val="0"/>
              </a:spcBef>
              <a:buClrTx/>
              <a:buSzTx/>
            </a:pPr>
            <a:r>
              <a:rPr lang="en-US" dirty="0"/>
              <a:t>Extremely difficult to quantify human feelings in a “out-of-5-star” format</a:t>
            </a:r>
          </a:p>
          <a:p>
            <a:pPr>
              <a:lnSpc>
                <a:spcPct val="150000"/>
              </a:lnSpc>
              <a:spcBef>
                <a:spcPts val="0"/>
              </a:spcBef>
              <a:buClrTx/>
              <a:buSzTx/>
            </a:pPr>
            <a:r>
              <a:rPr lang="en-US" dirty="0"/>
              <a:t>In order to see if there is a disparity between numerical ratings and actual written customer reviews, it is very important to analyze the customers experience.</a:t>
            </a:r>
          </a:p>
          <a:p>
            <a:pPr>
              <a:lnSpc>
                <a:spcPct val="150000"/>
              </a:lnSpc>
              <a:spcBef>
                <a:spcPts val="0"/>
              </a:spcBef>
              <a:buClrTx/>
              <a:buSzTx/>
            </a:pPr>
            <a:r>
              <a:rPr lang="en-US" dirty="0"/>
              <a:t>Giving an accurate numerical rating is harder than just mentioning what they liked and disliked in the reviews.</a:t>
            </a:r>
          </a:p>
        </p:txBody>
      </p:sp>
    </p:spTree>
    <p:extLst>
      <p:ext uri="{BB962C8B-B14F-4D97-AF65-F5344CB8AC3E}">
        <p14:creationId xmlns:p14="http://schemas.microsoft.com/office/powerpoint/2010/main" val="938492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99112"/>
            <a:ext cx="9603275" cy="1049235"/>
          </a:xfrm>
        </p:spPr>
        <p:txBody>
          <a:bodyPr/>
          <a:lstStyle/>
          <a:p>
            <a:br>
              <a:rPr lang="en-US" dirty="0"/>
            </a:br>
            <a:r>
              <a:rPr lang="en-US" dirty="0"/>
              <a:t>Sentiment Analysis</a:t>
            </a:r>
          </a:p>
        </p:txBody>
      </p:sp>
      <p:sp>
        <p:nvSpPr>
          <p:cNvPr id="3" name="Content Placeholder 2"/>
          <p:cNvSpPr>
            <a:spLocks noGrp="1"/>
          </p:cNvSpPr>
          <p:nvPr>
            <p:ph idx="1"/>
          </p:nvPr>
        </p:nvSpPr>
        <p:spPr/>
        <p:txBody>
          <a:bodyPr/>
          <a:lstStyle/>
          <a:p>
            <a:r>
              <a:rPr lang="en-US" dirty="0"/>
              <a:t>Utilized </a:t>
            </a:r>
            <a:r>
              <a:rPr lang="en-US" dirty="0" err="1"/>
              <a:t>Semantria</a:t>
            </a:r>
            <a:endParaRPr lang="en-US" dirty="0"/>
          </a:p>
        </p:txBody>
      </p:sp>
      <p:pic>
        <p:nvPicPr>
          <p:cNvPr id="4" name="Picture 3"/>
          <p:cNvPicPr>
            <a:picLocks noChangeAspect="1"/>
          </p:cNvPicPr>
          <p:nvPr/>
        </p:nvPicPr>
        <p:blipFill>
          <a:blip r:embed="rId2"/>
          <a:stretch>
            <a:fillRect/>
          </a:stretch>
        </p:blipFill>
        <p:spPr>
          <a:xfrm>
            <a:off x="283778" y="2385848"/>
            <a:ext cx="11737362" cy="3415862"/>
          </a:xfrm>
          <a:prstGeom prst="rect">
            <a:avLst/>
          </a:prstGeom>
        </p:spPr>
      </p:pic>
    </p:spTree>
    <p:extLst>
      <p:ext uri="{BB962C8B-B14F-4D97-AF65-F5344CB8AC3E}">
        <p14:creationId xmlns:p14="http://schemas.microsoft.com/office/powerpoint/2010/main" val="1124711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CDA419-2DE4-4743-B50C-E66F78375214}"/>
              </a:ext>
            </a:extLst>
          </p:cNvPr>
          <p:cNvPicPr>
            <a:picLocks noGrp="1" noChangeAspect="1"/>
          </p:cNvPicPr>
          <p:nvPr>
            <p:ph idx="1"/>
          </p:nvPr>
        </p:nvPicPr>
        <p:blipFill>
          <a:blip r:embed="rId2"/>
          <a:stretch>
            <a:fillRect/>
          </a:stretch>
        </p:blipFill>
        <p:spPr>
          <a:xfrm>
            <a:off x="376987" y="675955"/>
            <a:ext cx="11438025" cy="5767179"/>
          </a:xfrm>
        </p:spPr>
      </p:pic>
    </p:spTree>
    <p:extLst>
      <p:ext uri="{BB962C8B-B14F-4D97-AF65-F5344CB8AC3E}">
        <p14:creationId xmlns:p14="http://schemas.microsoft.com/office/powerpoint/2010/main" val="396647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B2B563-0475-4676-A88C-DDD639C61287}"/>
              </a:ext>
            </a:extLst>
          </p:cNvPr>
          <p:cNvPicPr>
            <a:picLocks noGrp="1" noChangeAspect="1"/>
          </p:cNvPicPr>
          <p:nvPr>
            <p:ph idx="1"/>
          </p:nvPr>
        </p:nvPicPr>
        <p:blipFill>
          <a:blip r:embed="rId2"/>
          <a:stretch>
            <a:fillRect/>
          </a:stretch>
        </p:blipFill>
        <p:spPr>
          <a:xfrm>
            <a:off x="840740" y="592667"/>
            <a:ext cx="10510520" cy="5912168"/>
          </a:xfrm>
        </p:spPr>
      </p:pic>
    </p:spTree>
    <p:extLst>
      <p:ext uri="{BB962C8B-B14F-4D97-AF65-F5344CB8AC3E}">
        <p14:creationId xmlns:p14="http://schemas.microsoft.com/office/powerpoint/2010/main" val="2053913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5900" y="241738"/>
            <a:ext cx="11295990" cy="6470571"/>
          </a:xfrm>
          <a:prstGeom prst="rect">
            <a:avLst/>
          </a:prstGeom>
        </p:spPr>
      </p:pic>
    </p:spTree>
    <p:extLst>
      <p:ext uri="{BB962C8B-B14F-4D97-AF65-F5344CB8AC3E}">
        <p14:creationId xmlns:p14="http://schemas.microsoft.com/office/powerpoint/2010/main" val="1515833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291" y="904535"/>
            <a:ext cx="9603275" cy="1049235"/>
          </a:xfrm>
        </p:spPr>
        <p:txBody>
          <a:bodyPr/>
          <a:lstStyle/>
          <a:p>
            <a:br>
              <a:rPr lang="en-US" dirty="0"/>
            </a:br>
            <a:r>
              <a:rPr lang="en-US" dirty="0"/>
              <a:t>AGENDA</a:t>
            </a:r>
          </a:p>
        </p:txBody>
      </p:sp>
      <p:sp>
        <p:nvSpPr>
          <p:cNvPr id="3" name="Content Placeholder 2"/>
          <p:cNvSpPr>
            <a:spLocks noGrp="1"/>
          </p:cNvSpPr>
          <p:nvPr>
            <p:ph idx="1"/>
          </p:nvPr>
        </p:nvSpPr>
        <p:spPr/>
        <p:txBody>
          <a:bodyPr>
            <a:normAutofit fontScale="92500" lnSpcReduction="10000"/>
          </a:bodyPr>
          <a:lstStyle/>
          <a:p>
            <a:r>
              <a:rPr lang="en-US" dirty="0"/>
              <a:t>Problem Identification</a:t>
            </a:r>
          </a:p>
          <a:p>
            <a:r>
              <a:rPr lang="en-US" dirty="0"/>
              <a:t>Data Explanation</a:t>
            </a:r>
          </a:p>
          <a:p>
            <a:pPr lvl="1"/>
            <a:r>
              <a:rPr lang="en-US" dirty="0"/>
              <a:t>ERD, Normalization, Table Structure</a:t>
            </a:r>
          </a:p>
          <a:p>
            <a:r>
              <a:rPr lang="en-US" dirty="0"/>
              <a:t>Structured Data</a:t>
            </a:r>
          </a:p>
          <a:p>
            <a:pPr lvl="1"/>
            <a:r>
              <a:rPr lang="en-US" dirty="0"/>
              <a:t>Queries</a:t>
            </a:r>
          </a:p>
          <a:p>
            <a:r>
              <a:rPr lang="en-US" dirty="0"/>
              <a:t>Unstructured Data</a:t>
            </a:r>
          </a:p>
          <a:p>
            <a:pPr lvl="1"/>
            <a:r>
              <a:rPr lang="en-US" dirty="0"/>
              <a:t>Data Input, Sentiment Analysis, Queries</a:t>
            </a:r>
          </a:p>
          <a:p>
            <a:r>
              <a:rPr lang="en-US" dirty="0"/>
              <a:t>Conclusion</a:t>
            </a:r>
          </a:p>
        </p:txBody>
      </p:sp>
    </p:spTree>
    <p:extLst>
      <p:ext uri="{BB962C8B-B14F-4D97-AF65-F5344CB8AC3E}">
        <p14:creationId xmlns:p14="http://schemas.microsoft.com/office/powerpoint/2010/main" val="1573270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78091"/>
            <a:ext cx="9603275" cy="1049235"/>
          </a:xfrm>
        </p:spPr>
        <p:txBody>
          <a:bodyPr/>
          <a:lstStyle/>
          <a:p>
            <a:br>
              <a:rPr lang="en-US" dirty="0"/>
            </a:br>
            <a:r>
              <a:rPr lang="en-US" dirty="0"/>
              <a:t>Queries</a:t>
            </a:r>
          </a:p>
        </p:txBody>
      </p:sp>
      <p:sp>
        <p:nvSpPr>
          <p:cNvPr id="3" name="Content Placeholder 2"/>
          <p:cNvSpPr>
            <a:spLocks noGrp="1"/>
          </p:cNvSpPr>
          <p:nvPr>
            <p:ph idx="1"/>
          </p:nvPr>
        </p:nvSpPr>
        <p:spPr/>
        <p:txBody>
          <a:bodyPr/>
          <a:lstStyle/>
          <a:p>
            <a:r>
              <a:rPr lang="en-US" dirty="0"/>
              <a:t>Query 1</a:t>
            </a:r>
          </a:p>
          <a:p>
            <a:r>
              <a:rPr lang="en-US" dirty="0"/>
              <a:t>#average sentiment</a:t>
            </a:r>
          </a:p>
          <a:p>
            <a:r>
              <a:rPr lang="en-US" dirty="0"/>
              <a:t> </a:t>
            </a:r>
            <a:r>
              <a:rPr lang="en-US" dirty="0" err="1"/>
              <a:t>ratedb.hotels.aggregate</a:t>
            </a:r>
            <a:r>
              <a:rPr lang="en-US" dirty="0"/>
              <a:t>( { $group : {_id : "</a:t>
            </a:r>
            <a:r>
              <a:rPr lang="en-US" dirty="0" err="1"/>
              <a:t>Hotel_id</a:t>
            </a:r>
            <a:r>
              <a:rPr lang="en-US" dirty="0"/>
              <a:t>", </a:t>
            </a:r>
            <a:r>
              <a:rPr lang="en-US" dirty="0" err="1"/>
              <a:t>avgSentRate</a:t>
            </a:r>
            <a:r>
              <a:rPr lang="en-US" dirty="0"/>
              <a:t> : {$</a:t>
            </a:r>
            <a:r>
              <a:rPr lang="en-US" dirty="0" err="1"/>
              <a:t>avg</a:t>
            </a:r>
            <a:r>
              <a:rPr lang="en-US" dirty="0"/>
              <a:t> : "$</a:t>
            </a:r>
            <a:r>
              <a:rPr lang="en-US" dirty="0" err="1"/>
              <a:t>SentimentRate</a:t>
            </a:r>
            <a:r>
              <a:rPr lang="en-US" dirty="0"/>
              <a:t>"} } } )</a:t>
            </a:r>
          </a:p>
        </p:txBody>
      </p:sp>
      <p:pic>
        <p:nvPicPr>
          <p:cNvPr id="4" name="Picture 3"/>
          <p:cNvPicPr>
            <a:picLocks noChangeAspect="1"/>
          </p:cNvPicPr>
          <p:nvPr/>
        </p:nvPicPr>
        <p:blipFill>
          <a:blip r:embed="rId2"/>
          <a:stretch>
            <a:fillRect/>
          </a:stretch>
        </p:blipFill>
        <p:spPr>
          <a:xfrm>
            <a:off x="1859673" y="4178738"/>
            <a:ext cx="3848100" cy="812800"/>
          </a:xfrm>
          <a:prstGeom prst="rect">
            <a:avLst/>
          </a:prstGeom>
        </p:spPr>
      </p:pic>
    </p:spTree>
    <p:extLst>
      <p:ext uri="{BB962C8B-B14F-4D97-AF65-F5344CB8AC3E}">
        <p14:creationId xmlns:p14="http://schemas.microsoft.com/office/powerpoint/2010/main" val="2036564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9103" y="557048"/>
            <a:ext cx="1031308" cy="369332"/>
          </a:xfrm>
          <a:prstGeom prst="rect">
            <a:avLst/>
          </a:prstGeom>
          <a:noFill/>
        </p:spPr>
        <p:txBody>
          <a:bodyPr wrap="none" rtlCol="0">
            <a:spAutoFit/>
          </a:bodyPr>
          <a:lstStyle/>
          <a:p>
            <a:r>
              <a:rPr lang="en-US" dirty="0"/>
              <a:t>Query 2:</a:t>
            </a:r>
          </a:p>
        </p:txBody>
      </p:sp>
      <p:sp>
        <p:nvSpPr>
          <p:cNvPr id="5" name="TextBox 4"/>
          <p:cNvSpPr txBox="1"/>
          <p:nvPr/>
        </p:nvSpPr>
        <p:spPr>
          <a:xfrm>
            <a:off x="1629103" y="1818290"/>
            <a:ext cx="8465074" cy="923330"/>
          </a:xfrm>
          <a:prstGeom prst="rect">
            <a:avLst/>
          </a:prstGeom>
          <a:noFill/>
        </p:spPr>
        <p:txBody>
          <a:bodyPr wrap="none" rtlCol="0">
            <a:spAutoFit/>
          </a:bodyPr>
          <a:lstStyle/>
          <a:p>
            <a:r>
              <a:rPr lang="en-US" dirty="0"/>
              <a:t>#average overall </a:t>
            </a:r>
          </a:p>
          <a:p>
            <a:endParaRPr lang="en-US" dirty="0"/>
          </a:p>
          <a:p>
            <a:r>
              <a:rPr lang="en-US" dirty="0" err="1"/>
              <a:t>ratingdb.hotels.aggregate</a:t>
            </a:r>
            <a:r>
              <a:rPr lang="en-US" dirty="0"/>
              <a:t>( { $group : {_id : "</a:t>
            </a:r>
            <a:r>
              <a:rPr lang="en-US" dirty="0" err="1"/>
              <a:t>Hotel_id</a:t>
            </a:r>
            <a:r>
              <a:rPr lang="en-US" dirty="0"/>
              <a:t>", </a:t>
            </a:r>
            <a:r>
              <a:rPr lang="en-US" dirty="0" err="1"/>
              <a:t>avgOverall</a:t>
            </a:r>
            <a:r>
              <a:rPr lang="en-US" dirty="0"/>
              <a:t> : {$</a:t>
            </a:r>
            <a:r>
              <a:rPr lang="en-US" dirty="0" err="1"/>
              <a:t>avg</a:t>
            </a:r>
            <a:r>
              <a:rPr lang="en-US" dirty="0"/>
              <a:t> : "$Overall"} } } )</a:t>
            </a:r>
          </a:p>
        </p:txBody>
      </p:sp>
      <p:pic>
        <p:nvPicPr>
          <p:cNvPr id="6" name="Picture 5"/>
          <p:cNvPicPr>
            <a:picLocks noChangeAspect="1"/>
          </p:cNvPicPr>
          <p:nvPr/>
        </p:nvPicPr>
        <p:blipFill>
          <a:blip r:embed="rId2"/>
          <a:stretch>
            <a:fillRect/>
          </a:stretch>
        </p:blipFill>
        <p:spPr>
          <a:xfrm>
            <a:off x="1629103" y="3083910"/>
            <a:ext cx="2768600" cy="711200"/>
          </a:xfrm>
          <a:prstGeom prst="rect">
            <a:avLst/>
          </a:prstGeom>
        </p:spPr>
      </p:pic>
    </p:spTree>
    <p:extLst>
      <p:ext uri="{BB962C8B-B14F-4D97-AF65-F5344CB8AC3E}">
        <p14:creationId xmlns:p14="http://schemas.microsoft.com/office/powerpoint/2010/main" val="1678266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81655" y="609600"/>
            <a:ext cx="1031308" cy="369332"/>
          </a:xfrm>
          <a:prstGeom prst="rect">
            <a:avLst/>
          </a:prstGeom>
          <a:noFill/>
        </p:spPr>
        <p:txBody>
          <a:bodyPr wrap="none" rtlCol="0">
            <a:spAutoFit/>
          </a:bodyPr>
          <a:lstStyle/>
          <a:p>
            <a:r>
              <a:rPr lang="en-US" dirty="0"/>
              <a:t>Query 3:</a:t>
            </a:r>
          </a:p>
        </p:txBody>
      </p:sp>
      <p:sp>
        <p:nvSpPr>
          <p:cNvPr id="5" name="TextBox 4"/>
          <p:cNvSpPr txBox="1"/>
          <p:nvPr/>
        </p:nvSpPr>
        <p:spPr>
          <a:xfrm>
            <a:off x="1681655" y="1828800"/>
            <a:ext cx="8886600" cy="923330"/>
          </a:xfrm>
          <a:prstGeom prst="rect">
            <a:avLst/>
          </a:prstGeom>
          <a:noFill/>
        </p:spPr>
        <p:txBody>
          <a:bodyPr wrap="none" rtlCol="0">
            <a:spAutoFit/>
          </a:bodyPr>
          <a:lstStyle/>
          <a:p>
            <a:r>
              <a:rPr lang="en-US" dirty="0"/>
              <a:t>#suppress the outliers </a:t>
            </a:r>
          </a:p>
          <a:p>
            <a:r>
              <a:rPr lang="en-US" dirty="0"/>
              <a:t>(</a:t>
            </a:r>
            <a:r>
              <a:rPr lang="en-US" dirty="0" err="1"/>
              <a:t>SentimentRate</a:t>
            </a:r>
            <a:r>
              <a:rPr lang="en-US" dirty="0"/>
              <a:t>&gt;1 and </a:t>
            </a:r>
            <a:r>
              <a:rPr lang="en-US" dirty="0" err="1"/>
              <a:t>SentimentRate</a:t>
            </a:r>
            <a:r>
              <a:rPr lang="en-US" dirty="0"/>
              <a:t>&lt;-1)</a:t>
            </a:r>
            <a:r>
              <a:rPr lang="en-US" dirty="0" err="1"/>
              <a:t>db.hotels.find</a:t>
            </a:r>
            <a:r>
              <a:rPr lang="en-US" dirty="0"/>
              <a:t>( { $and: [ {</a:t>
            </a:r>
            <a:r>
              <a:rPr lang="en-US" dirty="0" err="1"/>
              <a:t>SentimentRate</a:t>
            </a:r>
            <a:r>
              <a:rPr lang="en-US" dirty="0"/>
              <a:t> : {$</a:t>
            </a:r>
            <a:r>
              <a:rPr lang="en-US" dirty="0" err="1"/>
              <a:t>lt</a:t>
            </a:r>
            <a:r>
              <a:rPr lang="en-US" dirty="0"/>
              <a:t> : 1.0}},</a:t>
            </a:r>
          </a:p>
          <a:p>
            <a:r>
              <a:rPr lang="en-US" dirty="0"/>
              <a:t>{</a:t>
            </a:r>
            <a:r>
              <a:rPr lang="en-US" dirty="0" err="1"/>
              <a:t>SentimentRate</a:t>
            </a:r>
            <a:r>
              <a:rPr lang="en-US" dirty="0"/>
              <a:t>: {$</a:t>
            </a:r>
            <a:r>
              <a:rPr lang="en-US" dirty="0" err="1"/>
              <a:t>gt</a:t>
            </a:r>
            <a:r>
              <a:rPr lang="en-US" dirty="0"/>
              <a:t> : -1.0}}] } , {Reviews : 0}).count()</a:t>
            </a:r>
          </a:p>
        </p:txBody>
      </p:sp>
      <p:pic>
        <p:nvPicPr>
          <p:cNvPr id="6" name="Picture 5"/>
          <p:cNvPicPr>
            <a:picLocks noChangeAspect="1"/>
          </p:cNvPicPr>
          <p:nvPr/>
        </p:nvPicPr>
        <p:blipFill>
          <a:blip r:embed="rId2"/>
          <a:stretch>
            <a:fillRect/>
          </a:stretch>
        </p:blipFill>
        <p:spPr>
          <a:xfrm>
            <a:off x="1513489" y="3113861"/>
            <a:ext cx="9932276" cy="1577836"/>
          </a:xfrm>
          <a:prstGeom prst="rect">
            <a:avLst/>
          </a:prstGeom>
        </p:spPr>
      </p:pic>
    </p:spTree>
    <p:extLst>
      <p:ext uri="{BB962C8B-B14F-4D97-AF65-F5344CB8AC3E}">
        <p14:creationId xmlns:p14="http://schemas.microsoft.com/office/powerpoint/2010/main" val="157956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9310" y="609600"/>
            <a:ext cx="1031308" cy="369332"/>
          </a:xfrm>
          <a:prstGeom prst="rect">
            <a:avLst/>
          </a:prstGeom>
          <a:noFill/>
        </p:spPr>
        <p:txBody>
          <a:bodyPr wrap="none" rtlCol="0">
            <a:spAutoFit/>
          </a:bodyPr>
          <a:lstStyle/>
          <a:p>
            <a:r>
              <a:rPr lang="en-US" dirty="0"/>
              <a:t>Query 4:</a:t>
            </a:r>
          </a:p>
        </p:txBody>
      </p:sp>
      <p:sp>
        <p:nvSpPr>
          <p:cNvPr id="5" name="Rectangle 4"/>
          <p:cNvSpPr/>
          <p:nvPr/>
        </p:nvSpPr>
        <p:spPr>
          <a:xfrm>
            <a:off x="1492468" y="1935457"/>
            <a:ext cx="8734097" cy="923330"/>
          </a:xfrm>
          <a:prstGeom prst="rect">
            <a:avLst/>
          </a:prstGeom>
        </p:spPr>
        <p:txBody>
          <a:bodyPr wrap="square">
            <a:spAutoFit/>
          </a:bodyPr>
          <a:lstStyle/>
          <a:p>
            <a:r>
              <a:rPr lang="en-US" dirty="0"/>
              <a:t>#find "</a:t>
            </a:r>
            <a:r>
              <a:rPr lang="en-US" dirty="0" err="1"/>
              <a:t>unmatching</a:t>
            </a:r>
            <a:r>
              <a:rPr lang="en-US" dirty="0"/>
              <a:t>" overall rating and sentiment rate   </a:t>
            </a:r>
          </a:p>
          <a:p>
            <a:r>
              <a:rPr lang="en-US" dirty="0"/>
              <a:t>#Sentiment is abnormally low compared to the overall customer </a:t>
            </a:r>
          </a:p>
          <a:p>
            <a:r>
              <a:rPr lang="en-US" dirty="0" err="1"/>
              <a:t>ratingdb.hotels.find</a:t>
            </a:r>
            <a:r>
              <a:rPr lang="en-US" dirty="0"/>
              <a:t>( { Overall : { $</a:t>
            </a:r>
            <a:r>
              <a:rPr lang="en-US" dirty="0" err="1"/>
              <a:t>gt</a:t>
            </a:r>
            <a:r>
              <a:rPr lang="en-US" dirty="0"/>
              <a:t>: 3.5}, </a:t>
            </a:r>
            <a:r>
              <a:rPr lang="en-US" dirty="0" err="1"/>
              <a:t>SentimentRate</a:t>
            </a:r>
            <a:r>
              <a:rPr lang="en-US" dirty="0"/>
              <a:t> : { $</a:t>
            </a:r>
            <a:r>
              <a:rPr lang="en-US" dirty="0" err="1"/>
              <a:t>lt</a:t>
            </a:r>
            <a:r>
              <a:rPr lang="en-US" dirty="0"/>
              <a:t> : 0.2 }} )</a:t>
            </a:r>
          </a:p>
        </p:txBody>
      </p:sp>
      <p:pic>
        <p:nvPicPr>
          <p:cNvPr id="7" name="Picture 6"/>
          <p:cNvPicPr>
            <a:picLocks noChangeAspect="1"/>
          </p:cNvPicPr>
          <p:nvPr/>
        </p:nvPicPr>
        <p:blipFill>
          <a:blip r:embed="rId2"/>
          <a:stretch>
            <a:fillRect/>
          </a:stretch>
        </p:blipFill>
        <p:spPr>
          <a:xfrm>
            <a:off x="0" y="3061910"/>
            <a:ext cx="12192000" cy="2584000"/>
          </a:xfrm>
          <a:prstGeom prst="rect">
            <a:avLst/>
          </a:prstGeom>
        </p:spPr>
      </p:pic>
    </p:spTree>
    <p:extLst>
      <p:ext uri="{BB962C8B-B14F-4D97-AF65-F5344CB8AC3E}">
        <p14:creationId xmlns:p14="http://schemas.microsoft.com/office/powerpoint/2010/main" val="616094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2469" y="493986"/>
            <a:ext cx="1031308" cy="369332"/>
          </a:xfrm>
          <a:prstGeom prst="rect">
            <a:avLst/>
          </a:prstGeom>
          <a:noFill/>
        </p:spPr>
        <p:txBody>
          <a:bodyPr wrap="none" rtlCol="0">
            <a:spAutoFit/>
          </a:bodyPr>
          <a:lstStyle/>
          <a:p>
            <a:r>
              <a:rPr lang="en-US" dirty="0"/>
              <a:t>Query 5:</a:t>
            </a:r>
          </a:p>
        </p:txBody>
      </p:sp>
      <p:sp>
        <p:nvSpPr>
          <p:cNvPr id="5" name="Rectangle 4"/>
          <p:cNvSpPr/>
          <p:nvPr/>
        </p:nvSpPr>
        <p:spPr>
          <a:xfrm>
            <a:off x="1492469" y="1895279"/>
            <a:ext cx="6096000" cy="923330"/>
          </a:xfrm>
          <a:prstGeom prst="rect">
            <a:avLst/>
          </a:prstGeom>
        </p:spPr>
        <p:txBody>
          <a:bodyPr>
            <a:spAutoFit/>
          </a:bodyPr>
          <a:lstStyle/>
          <a:p>
            <a:r>
              <a:rPr lang="en-US"/>
              <a:t> #Sentiment is abnormally high compared to the overall customer </a:t>
            </a:r>
            <a:r>
              <a:rPr lang="en-US" dirty="0" err="1"/>
              <a:t>ratingdb.hotels.find</a:t>
            </a:r>
            <a:r>
              <a:rPr lang="en-US" dirty="0"/>
              <a:t>( { Overall : { $</a:t>
            </a:r>
            <a:r>
              <a:rPr lang="en-US" dirty="0" err="1"/>
              <a:t>lt</a:t>
            </a:r>
            <a:r>
              <a:rPr lang="en-US" dirty="0"/>
              <a:t>: 3.5}, </a:t>
            </a:r>
            <a:r>
              <a:rPr lang="en-US" dirty="0" err="1"/>
              <a:t>SentimentRate</a:t>
            </a:r>
            <a:r>
              <a:rPr lang="en-US" dirty="0"/>
              <a:t> : { $</a:t>
            </a:r>
            <a:r>
              <a:rPr lang="en-US" dirty="0" err="1"/>
              <a:t>gt</a:t>
            </a:r>
            <a:r>
              <a:rPr lang="en-US" dirty="0"/>
              <a:t> : 0.4 }} )</a:t>
            </a:r>
          </a:p>
        </p:txBody>
      </p:sp>
      <p:pic>
        <p:nvPicPr>
          <p:cNvPr id="6" name="Picture 5"/>
          <p:cNvPicPr>
            <a:picLocks noChangeAspect="1"/>
          </p:cNvPicPr>
          <p:nvPr/>
        </p:nvPicPr>
        <p:blipFill>
          <a:blip r:embed="rId2"/>
          <a:stretch>
            <a:fillRect/>
          </a:stretch>
        </p:blipFill>
        <p:spPr>
          <a:xfrm>
            <a:off x="0" y="2978966"/>
            <a:ext cx="12192000" cy="2770909"/>
          </a:xfrm>
          <a:prstGeom prst="rect">
            <a:avLst/>
          </a:prstGeom>
        </p:spPr>
      </p:pic>
    </p:spTree>
    <p:extLst>
      <p:ext uri="{BB962C8B-B14F-4D97-AF65-F5344CB8AC3E}">
        <p14:creationId xmlns:p14="http://schemas.microsoft.com/office/powerpoint/2010/main" val="1266244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Conclusion</a:t>
            </a:r>
          </a:p>
        </p:txBody>
      </p:sp>
      <p:sp>
        <p:nvSpPr>
          <p:cNvPr id="3" name="Content Placeholder 2"/>
          <p:cNvSpPr>
            <a:spLocks noGrp="1"/>
          </p:cNvSpPr>
          <p:nvPr>
            <p:ph idx="1"/>
          </p:nvPr>
        </p:nvSpPr>
        <p:spPr/>
        <p:txBody>
          <a:bodyPr>
            <a:normAutofit/>
          </a:bodyPr>
          <a:lstStyle/>
          <a:p>
            <a:r>
              <a:rPr lang="en-US" dirty="0"/>
              <a:t>Even though most of the hotels have a similar User Rating and Expedia Rating, the sentiments of the reviews often say otherwise.</a:t>
            </a:r>
          </a:p>
          <a:p>
            <a:r>
              <a:rPr lang="en-US" dirty="0"/>
              <a:t>Its easier to express the customer experience through reviews, than through ratings, so hotels should focus more on analyzing and responding to reviews for better insights.</a:t>
            </a:r>
          </a:p>
        </p:txBody>
      </p:sp>
    </p:spTree>
    <p:extLst>
      <p:ext uri="{BB962C8B-B14F-4D97-AF65-F5344CB8AC3E}">
        <p14:creationId xmlns:p14="http://schemas.microsoft.com/office/powerpoint/2010/main" val="48714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8715" y="918823"/>
            <a:ext cx="9603275" cy="1049235"/>
          </a:xfrm>
        </p:spPr>
        <p:txBody>
          <a:bodyPr/>
          <a:lstStyle/>
          <a:p>
            <a:br>
              <a:rPr lang="en-US" u="sng" dirty="0"/>
            </a:br>
            <a:r>
              <a:rPr lang="en-US" dirty="0"/>
              <a:t>Problem Identification.</a:t>
            </a:r>
          </a:p>
        </p:txBody>
      </p:sp>
      <p:sp>
        <p:nvSpPr>
          <p:cNvPr id="3" name="Content Placeholder 2"/>
          <p:cNvSpPr>
            <a:spLocks noGrp="1"/>
          </p:cNvSpPr>
          <p:nvPr>
            <p:ph idx="1"/>
          </p:nvPr>
        </p:nvSpPr>
        <p:spPr/>
        <p:txBody>
          <a:bodyPr>
            <a:normAutofit/>
          </a:bodyPr>
          <a:lstStyle/>
          <a:p>
            <a:r>
              <a:rPr lang="en-US" dirty="0"/>
              <a:t>Today, hotels face fierce competition among each other and with alternative accommodation, such as Airbnb. Despite this competition, many hotels and online booking sites are still simply relying on numerical ratings that customers provide as an evaluation metric. However, numerical ratings do not encompass the sentiment or feeling of customers. To address this problem, we examined the importance of reviews that customers actually write, as we deemed these texts are far better in capturing customer experience.</a:t>
            </a:r>
          </a:p>
        </p:txBody>
      </p:sp>
    </p:spTree>
    <p:extLst>
      <p:ext uri="{BB962C8B-B14F-4D97-AF65-F5344CB8AC3E}">
        <p14:creationId xmlns:p14="http://schemas.microsoft.com/office/powerpoint/2010/main" val="34567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8715" y="904535"/>
            <a:ext cx="9603275" cy="1049235"/>
          </a:xfrm>
        </p:spPr>
        <p:txBody>
          <a:bodyPr/>
          <a:lstStyle/>
          <a:p>
            <a:br>
              <a:rPr lang="en-US" u="sng" dirty="0"/>
            </a:br>
            <a:r>
              <a:rPr lang="en-US" dirty="0"/>
              <a:t>Data Sources</a:t>
            </a:r>
          </a:p>
        </p:txBody>
      </p:sp>
      <p:sp>
        <p:nvSpPr>
          <p:cNvPr id="3" name="Content Placeholder 2"/>
          <p:cNvSpPr>
            <a:spLocks noGrp="1"/>
          </p:cNvSpPr>
          <p:nvPr>
            <p:ph idx="1"/>
          </p:nvPr>
        </p:nvSpPr>
        <p:spPr/>
        <p:txBody>
          <a:bodyPr/>
          <a:lstStyle/>
          <a:p>
            <a:r>
              <a:rPr lang="en-US" dirty="0"/>
              <a:t>TripAdvisor    (http://</a:t>
            </a:r>
            <a:r>
              <a:rPr lang="en-US" dirty="0" err="1"/>
              <a:t>times.cs.uiuc.edu</a:t>
            </a:r>
            <a:r>
              <a:rPr lang="en-US" dirty="0"/>
              <a:t>/~wang296/Data/)</a:t>
            </a:r>
          </a:p>
          <a:p>
            <a:r>
              <a:rPr lang="en-US" dirty="0"/>
              <a:t>Kaggle</a:t>
            </a:r>
          </a:p>
          <a:p>
            <a:r>
              <a:rPr lang="en-US" dirty="0"/>
              <a:t>Expedia</a:t>
            </a:r>
          </a:p>
          <a:p>
            <a:r>
              <a:rPr lang="en-US" dirty="0"/>
              <a:t>We have 200 hotels in our data file and each data file contains more than 20 reviews par hotel</a:t>
            </a:r>
          </a:p>
          <a:p>
            <a:r>
              <a:rPr lang="en-US" dirty="0"/>
              <a:t>In Our project we take 200 hotels and more than 12 reviews par hotel so, we have near 2500 total number of reviews. </a:t>
            </a:r>
          </a:p>
          <a:p>
            <a:endParaRPr lang="en-US" dirty="0"/>
          </a:p>
        </p:txBody>
      </p:sp>
    </p:spTree>
    <p:extLst>
      <p:ext uri="{BB962C8B-B14F-4D97-AF65-F5344CB8AC3E}">
        <p14:creationId xmlns:p14="http://schemas.microsoft.com/office/powerpoint/2010/main" val="973945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122" y="592376"/>
            <a:ext cx="9235966" cy="1325563"/>
          </a:xfrm>
        </p:spPr>
        <p:txBody>
          <a:bodyPr>
            <a:normAutofit fontScale="90000"/>
          </a:bodyPr>
          <a:lstStyle/>
          <a:p>
            <a:br>
              <a:rPr lang="en-US" dirty="0"/>
            </a:br>
            <a:br>
              <a:rPr lang="en-US" dirty="0"/>
            </a:br>
            <a:r>
              <a:rPr lang="en-US" dirty="0"/>
              <a:t>ER Diagram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8208" y="0"/>
            <a:ext cx="8933792" cy="6285186"/>
          </a:xfrm>
        </p:spPr>
      </p:pic>
    </p:spTree>
    <p:extLst>
      <p:ext uri="{BB962C8B-B14F-4D97-AF65-F5344CB8AC3E}">
        <p14:creationId xmlns:p14="http://schemas.microsoft.com/office/powerpoint/2010/main" val="26329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23317" y="933111"/>
            <a:ext cx="9826129" cy="1049235"/>
          </a:xfrm>
        </p:spPr>
        <p:txBody>
          <a:bodyPr/>
          <a:lstStyle/>
          <a:p>
            <a:br>
              <a:rPr lang="en-US" dirty="0"/>
            </a:br>
            <a:r>
              <a:rPr lang="en-US" dirty="0"/>
              <a:t>Entities</a:t>
            </a:r>
          </a:p>
        </p:txBody>
      </p:sp>
      <p:sp>
        <p:nvSpPr>
          <p:cNvPr id="3" name="Content Placeholder 2"/>
          <p:cNvSpPr>
            <a:spLocks noGrp="1"/>
          </p:cNvSpPr>
          <p:nvPr>
            <p:ph idx="1"/>
          </p:nvPr>
        </p:nvSpPr>
        <p:spPr>
          <a:xfrm>
            <a:off x="995416" y="1853754"/>
            <a:ext cx="10515600" cy="3381211"/>
          </a:xfrm>
        </p:spPr>
        <p:txBody>
          <a:bodyPr>
            <a:normAutofit fontScale="92500" lnSpcReduction="20000"/>
          </a:bodyPr>
          <a:lstStyle/>
          <a:p>
            <a:r>
              <a:rPr lang="en-US" sz="2000" dirty="0"/>
              <a:t>Hotel: </a:t>
            </a:r>
            <a:r>
              <a:rPr lang="en-US" sz="2000" u="sng" dirty="0"/>
              <a:t>HID</a:t>
            </a:r>
            <a:r>
              <a:rPr lang="en-US" sz="2000" dirty="0"/>
              <a:t>, Hname, Haddress, Hcity, Hstate, Hzip</a:t>
            </a:r>
          </a:p>
          <a:p>
            <a:r>
              <a:rPr lang="en-US" sz="2000" dirty="0"/>
              <a:t>Raring: </a:t>
            </a:r>
            <a:r>
              <a:rPr lang="en-US" sz="2000" u="sng" dirty="0"/>
              <a:t>HID</a:t>
            </a:r>
            <a:r>
              <a:rPr lang="en-US" sz="2000" dirty="0"/>
              <a:t>, Huserrating, Hexprating</a:t>
            </a:r>
          </a:p>
          <a:p>
            <a:r>
              <a:rPr lang="en-US" sz="2000" dirty="0"/>
              <a:t>Price: </a:t>
            </a:r>
            <a:r>
              <a:rPr lang="en-US" sz="2000" u="sng" dirty="0"/>
              <a:t>HID</a:t>
            </a:r>
            <a:r>
              <a:rPr lang="en-US" sz="2000" dirty="0"/>
              <a:t>, HtotalRoom, HlowRoomPrice, HupperRoomPrice, HavgRoomPrice</a:t>
            </a:r>
          </a:p>
          <a:p>
            <a:r>
              <a:rPr lang="en-US" sz="2000" dirty="0"/>
              <a:t>Room: </a:t>
            </a:r>
            <a:r>
              <a:rPr lang="en-US" sz="2000" u="sng" dirty="0"/>
              <a:t>HID</a:t>
            </a:r>
            <a:r>
              <a:rPr lang="en-US" sz="2000" dirty="0"/>
              <a:t>, </a:t>
            </a:r>
            <a:r>
              <a:rPr lang="en-US" sz="2000" u="sng" dirty="0"/>
              <a:t>Room Type</a:t>
            </a:r>
          </a:p>
          <a:p>
            <a:r>
              <a:rPr lang="en-US" sz="2000" dirty="0"/>
              <a:t>Amenity: </a:t>
            </a:r>
            <a:r>
              <a:rPr lang="en-US" sz="2000" u="sng" dirty="0"/>
              <a:t>HID</a:t>
            </a:r>
            <a:r>
              <a:rPr lang="en-US" sz="2000" dirty="0"/>
              <a:t>, </a:t>
            </a:r>
            <a:r>
              <a:rPr lang="en-US" sz="2000" u="sng" dirty="0"/>
              <a:t>Amenity Type</a:t>
            </a:r>
          </a:p>
          <a:p>
            <a:r>
              <a:rPr lang="en-US" sz="2000" dirty="0"/>
              <a:t>NBHotel: </a:t>
            </a:r>
            <a:r>
              <a:rPr lang="en-US" sz="2000" u="sng" dirty="0"/>
              <a:t>HID</a:t>
            </a:r>
            <a:r>
              <a:rPr lang="en-US" sz="2000" dirty="0"/>
              <a:t>, </a:t>
            </a:r>
            <a:r>
              <a:rPr lang="en-US" sz="2000" u="sng" dirty="0"/>
              <a:t>NBHname</a:t>
            </a:r>
            <a:r>
              <a:rPr lang="en-US" sz="2000" dirty="0"/>
              <a:t>, NBHrating, NBHreviews, NBHdistance</a:t>
            </a:r>
          </a:p>
          <a:p>
            <a:r>
              <a:rPr lang="en-US" sz="2000" dirty="0"/>
              <a:t>NBAttraction: </a:t>
            </a:r>
            <a:r>
              <a:rPr lang="en-US" sz="2000" u="sng" dirty="0"/>
              <a:t>HID</a:t>
            </a:r>
            <a:r>
              <a:rPr lang="en-US" sz="2000" dirty="0"/>
              <a:t>, </a:t>
            </a:r>
            <a:r>
              <a:rPr lang="en-US" sz="2000" u="sng" dirty="0"/>
              <a:t>NBAttraction</a:t>
            </a:r>
            <a:r>
              <a:rPr lang="en-US" sz="2000" dirty="0"/>
              <a:t>, NBArating, NBAreviews, NBAdistance</a:t>
            </a:r>
          </a:p>
          <a:p>
            <a:r>
              <a:rPr lang="en-US" sz="2000" dirty="0"/>
              <a:t>NBRestaurant: </a:t>
            </a:r>
            <a:r>
              <a:rPr lang="en-US" sz="2000" u="sng" dirty="0"/>
              <a:t>HID</a:t>
            </a:r>
            <a:r>
              <a:rPr lang="en-US" sz="2000" dirty="0"/>
              <a:t>, </a:t>
            </a:r>
            <a:r>
              <a:rPr lang="en-US" sz="2000" u="sng" dirty="0"/>
              <a:t>NBresName</a:t>
            </a:r>
            <a:r>
              <a:rPr lang="en-US" sz="2000" dirty="0"/>
              <a:t>, NBRrating, NBRreviews, NBRdistance</a:t>
            </a:r>
          </a:p>
        </p:txBody>
      </p:sp>
    </p:spTree>
    <p:extLst>
      <p:ext uri="{BB962C8B-B14F-4D97-AF65-F5344CB8AC3E}">
        <p14:creationId xmlns:p14="http://schemas.microsoft.com/office/powerpoint/2010/main" val="430629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003" y="904535"/>
            <a:ext cx="9603275" cy="1049235"/>
          </a:xfrm>
        </p:spPr>
        <p:txBody>
          <a:bodyPr/>
          <a:lstStyle/>
          <a:p>
            <a:br>
              <a:rPr lang="en-US"/>
            </a:br>
            <a:r>
              <a:rPr lang="en-US"/>
              <a:t>Relations</a:t>
            </a:r>
            <a:endParaRPr lang="en-US" dirty="0"/>
          </a:p>
        </p:txBody>
      </p:sp>
      <p:sp>
        <p:nvSpPr>
          <p:cNvPr id="3" name="Content Placeholder 2"/>
          <p:cNvSpPr>
            <a:spLocks noGrp="1"/>
          </p:cNvSpPr>
          <p:nvPr>
            <p:ph idx="1"/>
          </p:nvPr>
        </p:nvSpPr>
        <p:spPr>
          <a:xfrm>
            <a:off x="1451578" y="1853754"/>
            <a:ext cx="9603275" cy="3450613"/>
          </a:xfrm>
        </p:spPr>
        <p:txBody>
          <a:bodyPr>
            <a:normAutofit/>
          </a:bodyPr>
          <a:lstStyle/>
          <a:p>
            <a:r>
              <a:rPr lang="en-US" dirty="0"/>
              <a:t>According to ER diagram we assume that the hotel may or may not be near by restaurants, other hotel and attraction</a:t>
            </a:r>
          </a:p>
          <a:p>
            <a:r>
              <a:rPr lang="en-US" dirty="0"/>
              <a:t>And between hotel and rating according to data the past user provides at least one rating and hotel has at least one rating provided by the user.</a:t>
            </a:r>
          </a:p>
          <a:p>
            <a:r>
              <a:rPr lang="en-US" dirty="0"/>
              <a:t>For amenity and hotel, hotel provides many services to room and other thing like(bar, tennis court, pool, ..</a:t>
            </a:r>
            <a:r>
              <a:rPr lang="en-US" dirty="0" err="1"/>
              <a:t>etc</a:t>
            </a:r>
            <a:r>
              <a:rPr lang="en-US" dirty="0"/>
              <a:t>) and amenity provided by only one hotel.</a:t>
            </a:r>
          </a:p>
          <a:p>
            <a:r>
              <a:rPr lang="en-US" dirty="0"/>
              <a:t>And hotel has many room and room has different price according to different occasions and festival.</a:t>
            </a:r>
          </a:p>
          <a:p>
            <a:endParaRPr lang="en-US" dirty="0"/>
          </a:p>
          <a:p>
            <a:endParaRPr lang="en-US" dirty="0"/>
          </a:p>
        </p:txBody>
      </p:sp>
    </p:spTree>
    <p:extLst>
      <p:ext uri="{BB962C8B-B14F-4D97-AF65-F5344CB8AC3E}">
        <p14:creationId xmlns:p14="http://schemas.microsoft.com/office/powerpoint/2010/main" val="146728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205430"/>
            <a:ext cx="9603275" cy="1049235"/>
          </a:xfrm>
        </p:spPr>
        <p:txBody>
          <a:bodyPr/>
          <a:lstStyle/>
          <a:p>
            <a:r>
              <a:rPr lang="en-US" u="sng" dirty="0"/>
              <a:t>Normalization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756745"/>
            <a:ext cx="9890473" cy="5738647"/>
          </a:xfrm>
        </p:spPr>
      </p:pic>
    </p:spTree>
    <p:extLst>
      <p:ext uri="{BB962C8B-B14F-4D97-AF65-F5344CB8AC3E}">
        <p14:creationId xmlns:p14="http://schemas.microsoft.com/office/powerpoint/2010/main" val="142514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0428" y="399392"/>
            <a:ext cx="9616965" cy="5948856"/>
          </a:xfrm>
        </p:spPr>
      </p:pic>
    </p:spTree>
    <p:extLst>
      <p:ext uri="{BB962C8B-B14F-4D97-AF65-F5344CB8AC3E}">
        <p14:creationId xmlns:p14="http://schemas.microsoft.com/office/powerpoint/2010/main" val="67992064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604</TotalTime>
  <Words>710</Words>
  <Application>Microsoft Office PowerPoint</Application>
  <PresentationFormat>Widescreen</PresentationFormat>
  <Paragraphs>76</Paragraphs>
  <Slides>25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Gallery</vt:lpstr>
      <vt:lpstr>Hotel RATINGS AND Reviews</vt:lpstr>
      <vt:lpstr> AGENDA</vt:lpstr>
      <vt:lpstr> Problem Identification.</vt:lpstr>
      <vt:lpstr> Data Sources</vt:lpstr>
      <vt:lpstr>  ER Diagram</vt:lpstr>
      <vt:lpstr> Entities</vt:lpstr>
      <vt:lpstr> Relations</vt:lpstr>
      <vt:lpstr>Normalization</vt:lpstr>
      <vt:lpstr>PowerPoint Presentation</vt:lpstr>
      <vt:lpstr> Structured DATA</vt:lpstr>
      <vt:lpstr>PowerPoint Presentation</vt:lpstr>
      <vt:lpstr>PowerPoint Presentation</vt:lpstr>
      <vt:lpstr>PowerPoint Presentation</vt:lpstr>
      <vt:lpstr>PowerPoint Presentation</vt:lpstr>
      <vt:lpstr> Unstructured DATA</vt:lpstr>
      <vt:lpstr> Sentiment Analysis</vt:lpstr>
      <vt:lpstr>PowerPoint Presentation</vt:lpstr>
      <vt:lpstr>PowerPoint Presentation</vt:lpstr>
      <vt:lpstr>PowerPoint Presentation</vt:lpstr>
      <vt:lpstr> Queries</vt:lpstr>
      <vt:lpstr>PowerPoint Presentation</vt:lpstr>
      <vt:lpstr>PowerPoint Presentation</vt:lpstr>
      <vt:lpstr>PowerPoint Presentation</vt:lpstr>
      <vt:lpstr>PowerPoint Presentation</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Hotel-Review </dc:title>
  <dc:creator>Mohit Bharatbhai Savani</dc:creator>
  <cp:lastModifiedBy>Sandeep Gunda</cp:lastModifiedBy>
  <cp:revision>39</cp:revision>
  <dcterms:created xsi:type="dcterms:W3CDTF">2017-11-28T04:58:28Z</dcterms:created>
  <dcterms:modified xsi:type="dcterms:W3CDTF">2017-12-20T21:01:15Z</dcterms:modified>
</cp:coreProperties>
</file>